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57" r:id="rId6"/>
    <p:sldId id="258" r:id="rId7"/>
    <p:sldId id="259" r:id="rId8"/>
    <p:sldId id="260" r:id="rId9"/>
    <p:sldId id="282" r:id="rId10"/>
    <p:sldId id="261" r:id="rId11"/>
    <p:sldId id="262" r:id="rId12"/>
    <p:sldId id="279" r:id="rId13"/>
    <p:sldId id="280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6" r:id="rId25"/>
    <p:sldId id="277" r:id="rId26"/>
  </p:sldIdLst>
  <p:sldSz cx="12192000" cy="6858000"/>
  <p:notesSz cx="6808788" cy="99409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 userDrawn="1">
          <p15:clr>
            <a:srgbClr val="A4A3A4"/>
          </p15:clr>
        </p15:guide>
        <p15:guide id="2" pos="214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YEUX Cécile" initials="JC" lastIdx="38" clrIdx="0">
    <p:extLst>
      <p:ext uri="{19B8F6BF-5375-455C-9EA6-DF929625EA0E}">
        <p15:presenceInfo xmlns:p15="http://schemas.microsoft.com/office/powerpoint/2012/main" userId="S::Cecile.JOYEUX@anpaa.asso.fr::6cba86bc-1f7e-4a6c-9387-95ddf90d3d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F3F3E"/>
    <a:srgbClr val="F6E037"/>
    <a:srgbClr val="2D5357"/>
    <a:srgbClr val="EEE757"/>
    <a:srgbClr val="91C4BE"/>
    <a:srgbClr val="90C2E5"/>
    <a:srgbClr val="34555B"/>
    <a:srgbClr val="E4B2BF"/>
    <a:srgbClr val="75C4E7"/>
    <a:srgbClr val="DEDD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1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32" y="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MAIRE Manon" userId="ed000c7d-a671-4ba5-b5b0-df2c9bfe3ba2" providerId="ADAL" clId="{B9BE3BEC-F10B-426D-BB9C-6F4107E0BB15}"/>
    <pc:docChg chg="modSld">
      <pc:chgData name="LEMAIRE Manon" userId="ed000c7d-a671-4ba5-b5b0-df2c9bfe3ba2" providerId="ADAL" clId="{B9BE3BEC-F10B-426D-BB9C-6F4107E0BB15}" dt="2026-11-04T10:03:01.041" v="14" actId="20577"/>
      <pc:docMkLst>
        <pc:docMk/>
      </pc:docMkLst>
      <pc:sldChg chg="modSp mod">
        <pc:chgData name="LEMAIRE Manon" userId="ed000c7d-a671-4ba5-b5b0-df2c9bfe3ba2" providerId="ADAL" clId="{B9BE3BEC-F10B-426D-BB9C-6F4107E0BB15}" dt="2026-11-04T10:03:01.041" v="14" actId="20577"/>
        <pc:sldMkLst>
          <pc:docMk/>
          <pc:sldMk cId="0" sldId="276"/>
        </pc:sldMkLst>
        <pc:spChg chg="mod">
          <ac:chgData name="LEMAIRE Manon" userId="ed000c7d-a671-4ba5-b5b0-df2c9bfe3ba2" providerId="ADAL" clId="{B9BE3BEC-F10B-426D-BB9C-6F4107E0BB15}" dt="2026-11-04T10:02:49.098" v="3" actId="20577"/>
          <ac:spMkLst>
            <pc:docMk/>
            <pc:sldMk cId="0" sldId="276"/>
            <ac:spMk id="11" creationId="{00000000-0000-0000-0000-000000000000}"/>
          </ac:spMkLst>
        </pc:spChg>
        <pc:spChg chg="mod">
          <ac:chgData name="LEMAIRE Manon" userId="ed000c7d-a671-4ba5-b5b0-df2c9bfe3ba2" providerId="ADAL" clId="{B9BE3BEC-F10B-426D-BB9C-6F4107E0BB15}" dt="2026-11-04T10:03:01.041" v="14" actId="20577"/>
          <ac:spMkLst>
            <pc:docMk/>
            <pc:sldMk cId="0" sldId="276"/>
            <ac:spMk id="1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F174B7-29C5-418A-909D-FC644CFBEEA9}" type="datetimeFigureOut">
              <a:rPr lang="fr-FR" smtClean="0"/>
              <a:pPr/>
              <a:t>04/11/2026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F8908-6933-47B6-B43E-F3451E5A216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6737" y="0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D78D40-5C7B-41BF-8ABA-945D1A3EFF37}" type="datetimeFigureOut">
              <a:rPr lang="fr-FR" smtClean="0"/>
              <a:pPr/>
              <a:t>04/11/2026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4638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0879" y="4721940"/>
            <a:ext cx="5447030" cy="4473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6737" y="9442154"/>
            <a:ext cx="2950475" cy="49704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C993A-C278-4482-94F0-A25C59CE07A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Santé publique France, Baromètre 2024, synthèse « Tabagisme »</a:t>
            </a:r>
          </a:p>
          <a:p>
            <a:r>
              <a:t>Périmètre : 2021 et 2024 · France hexagonale, 18–75 ans</a:t>
            </a:r>
          </a:p>
          <a:p>
            <a:r>
              <a:t>Lien direct : https://www.santepubliquefrance.fr/tabac/rapportsynthese/tabagisme-usage-envie-darreter-et-tentatives-darret-barometre-de-sante-publique-france-resultats-de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fr-F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t>INDEX COMPLET DES SOURCES (27 </a:t>
            </a:r>
            <a:r>
              <a:rPr dirty="0" err="1"/>
              <a:t>octobre</a:t>
            </a:r>
            <a:r>
              <a:rPr dirty="0"/>
              <a:t> 2026) — liens </a:t>
            </a:r>
            <a:r>
              <a:rPr dirty="0" err="1"/>
              <a:t>cliquables</a:t>
            </a:r>
            <a:r>
              <a:rPr dirty="0"/>
              <a:t> sur </a:t>
            </a:r>
            <a:r>
              <a:rPr dirty="0" err="1"/>
              <a:t>cette</a:t>
            </a:r>
            <a:r>
              <a:rPr dirty="0"/>
              <a:t> diapositive.</a:t>
            </a:r>
          </a:p>
          <a:p>
            <a:endParaRPr dirty="0"/>
          </a:p>
          <a:p>
            <a:r>
              <a:rPr dirty="0"/>
              <a:t>01. </a:t>
            </a:r>
            <a:r>
              <a:rPr dirty="0" err="1"/>
              <a:t>Baromètre</a:t>
            </a:r>
            <a:r>
              <a:rPr dirty="0"/>
              <a:t> national 2024 · SPF</a:t>
            </a:r>
          </a:p>
          <a:p>
            <a:r>
              <a:rPr dirty="0"/>
              <a:t>https://www.santepubliquefrance.fr/sites/default/files/cadic_files/documents/spf00006371.pdf</a:t>
            </a:r>
          </a:p>
          <a:p>
            <a:r>
              <a:rPr dirty="0"/>
              <a:t>02. </a:t>
            </a:r>
            <a:r>
              <a:rPr dirty="0" err="1"/>
              <a:t>EnCLASS</a:t>
            </a:r>
            <a:r>
              <a:rPr dirty="0"/>
              <a:t> 2024 et </a:t>
            </a:r>
            <a:r>
              <a:rPr dirty="0" err="1"/>
              <a:t>vapotage</a:t>
            </a:r>
            <a:r>
              <a:rPr dirty="0"/>
              <a:t> · OFDT</a:t>
            </a:r>
          </a:p>
          <a:p>
            <a:r>
              <a:rPr dirty="0"/>
              <a:t>https://www.ofdt.fr/publication/2026/les-usages-de-substances-psychoactives-chez-les-collegiens-et-les-lyceens</a:t>
            </a:r>
          </a:p>
          <a:p>
            <a:r>
              <a:rPr dirty="0"/>
              <a:t>03. ESCAPAD 2022 · OFDT</a:t>
            </a:r>
          </a:p>
          <a:p>
            <a:r>
              <a:rPr dirty="0"/>
              <a:t>https://www.ofdt.fr/sites/ofdt/files/2025-03/rapport-escapad-regions-2022_1.pdf</a:t>
            </a:r>
          </a:p>
          <a:p>
            <a:r>
              <a:rPr dirty="0"/>
              <a:t>04. </a:t>
            </a:r>
            <a:r>
              <a:rPr dirty="0" err="1"/>
              <a:t>Baromètre</a:t>
            </a:r>
            <a:r>
              <a:rPr dirty="0"/>
              <a:t> Bretagne 2024 · SPF</a:t>
            </a:r>
          </a:p>
          <a:p>
            <a:r>
              <a:rPr dirty="0"/>
              <a:t>https://www.santepubliquefrance.fr/sites/default/files/cadic_files/documents/spf00006405.pdf</a:t>
            </a:r>
          </a:p>
          <a:p>
            <a:r>
              <a:rPr dirty="0"/>
              <a:t>05. </a:t>
            </a:r>
            <a:r>
              <a:rPr dirty="0" err="1"/>
              <a:t>Mortalité</a:t>
            </a:r>
            <a:r>
              <a:rPr dirty="0"/>
              <a:t> </a:t>
            </a:r>
            <a:r>
              <a:rPr dirty="0" err="1"/>
              <a:t>liée</a:t>
            </a:r>
            <a:r>
              <a:rPr dirty="0"/>
              <a:t> au </a:t>
            </a:r>
            <a:r>
              <a:rPr dirty="0" err="1"/>
              <a:t>tabac</a:t>
            </a:r>
            <a:r>
              <a:rPr dirty="0"/>
              <a:t> (2023) · SPF</a:t>
            </a:r>
          </a:p>
          <a:p>
            <a:r>
              <a:rPr dirty="0"/>
              <a:t>https://www.santepubliquefrance.fr/sites/default/files/cadic_files/documents/spf00006448.pdf</a:t>
            </a:r>
          </a:p>
          <a:p>
            <a:r>
              <a:rPr dirty="0"/>
              <a:t>06. Cancers et </a:t>
            </a:r>
            <a:r>
              <a:rPr dirty="0" err="1"/>
              <a:t>tabagisme</a:t>
            </a:r>
            <a:r>
              <a:rPr dirty="0"/>
              <a:t> · </a:t>
            </a:r>
            <a:r>
              <a:rPr dirty="0" err="1"/>
              <a:t>INCa</a:t>
            </a:r>
            <a:endParaRPr dirty="0"/>
          </a:p>
          <a:p>
            <a:r>
              <a:rPr dirty="0"/>
              <a:t>https://www.cancer.fr/professionnels-de-sante/prevention-et-depistages/prevention/tabac/faire-prendre-conscience-des-dangers-du-tabac</a:t>
            </a:r>
          </a:p>
          <a:p>
            <a:r>
              <a:rPr dirty="0"/>
              <a:t>07. Incidence 2015 · Panorama 2025 · </a:t>
            </a:r>
            <a:r>
              <a:rPr dirty="0" err="1"/>
              <a:t>INCa</a:t>
            </a:r>
            <a:endParaRPr dirty="0"/>
          </a:p>
          <a:p>
            <a:r>
              <a:rPr dirty="0"/>
              <a:t>https://www.cancer.fr/Media/documents/publications/panokfr2025_panorama-des-cancers-2025</a:t>
            </a:r>
          </a:p>
          <a:p>
            <a:r>
              <a:rPr dirty="0"/>
              <a:t>08. </a:t>
            </a:r>
            <a:r>
              <a:rPr dirty="0" err="1"/>
              <a:t>Produits</a:t>
            </a:r>
            <a:r>
              <a:rPr dirty="0"/>
              <a:t> </a:t>
            </a:r>
            <a:r>
              <a:rPr dirty="0" err="1"/>
              <a:t>nicotinés</a:t>
            </a:r>
            <a:r>
              <a:rPr dirty="0"/>
              <a:t> · </a:t>
            </a:r>
            <a:r>
              <a:rPr dirty="0" err="1"/>
              <a:t>Légifrance</a:t>
            </a:r>
            <a:endParaRPr dirty="0"/>
          </a:p>
          <a:p>
            <a:r>
              <a:rPr dirty="0"/>
              <a:t>https://www.legifrance.gouv.fr/codes/article_lc/LEGIARTI000052208738/2026-07-02</a:t>
            </a:r>
          </a:p>
          <a:p>
            <a:r>
              <a:rPr dirty="0"/>
              <a:t>09. </a:t>
            </a:r>
            <a:r>
              <a:rPr dirty="0" err="1"/>
              <a:t>Substituts</a:t>
            </a:r>
            <a:r>
              <a:rPr dirty="0"/>
              <a:t> </a:t>
            </a:r>
            <a:r>
              <a:rPr dirty="0" err="1"/>
              <a:t>nicotiniques</a:t>
            </a:r>
            <a:r>
              <a:rPr dirty="0"/>
              <a:t> · Ameli 2025</a:t>
            </a:r>
          </a:p>
          <a:p>
            <a:r>
              <a:rPr dirty="0"/>
              <a:t>https://www.ameli.fr/assure/remboursements/rembourse/medicaments-vaccins-dispositifs-medicaux/prise-charge-substituts-nicotiniques</a:t>
            </a:r>
          </a:p>
          <a:p>
            <a:r>
              <a:rPr dirty="0"/>
              <a:t>10. </a:t>
            </a:r>
            <a:r>
              <a:rPr dirty="0" err="1"/>
              <a:t>Recul</a:t>
            </a:r>
            <a:r>
              <a:rPr dirty="0"/>
              <a:t> du </a:t>
            </a:r>
            <a:r>
              <a:rPr dirty="0" err="1"/>
              <a:t>tabagisme</a:t>
            </a:r>
            <a:r>
              <a:rPr dirty="0"/>
              <a:t> · SPF 2025</a:t>
            </a:r>
          </a:p>
          <a:p>
            <a:r>
              <a:rPr dirty="0"/>
              <a:t>https://www.santepubliquefrance.fr/presse/forte-baisse-du-tabagisme-en-france-en-10-ans-4-millions-de-fumeurs-quotidiens-en-moins</a:t>
            </a:r>
          </a:p>
          <a:p>
            <a:r>
              <a:rPr dirty="0"/>
              <a:t>11. Ventes et prix du </a:t>
            </a:r>
            <a:r>
              <a:rPr dirty="0" err="1"/>
              <a:t>tabac</a:t>
            </a:r>
            <a:r>
              <a:rPr dirty="0"/>
              <a:t> · OFDT 2025</a:t>
            </a:r>
          </a:p>
          <a:p>
            <a:r>
              <a:rPr dirty="0"/>
              <a:t>https://www.ofdt.fr/publication/2025/ventes-de-tabac-et-de-cigarettes-evolution-depuis-2000-1752</a:t>
            </a:r>
          </a:p>
          <a:p>
            <a:r>
              <a:rPr dirty="0"/>
              <a:t>12. Mois sans </a:t>
            </a:r>
            <a:r>
              <a:rPr dirty="0" err="1"/>
              <a:t>tabac</a:t>
            </a:r>
            <a:r>
              <a:rPr dirty="0"/>
              <a:t> · </a:t>
            </a:r>
            <a:r>
              <a:rPr dirty="0" err="1"/>
              <a:t>Évaluation</a:t>
            </a:r>
            <a:r>
              <a:rPr dirty="0"/>
              <a:t> BEH 2021</a:t>
            </a:r>
          </a:p>
          <a:p>
            <a:r>
              <a:rPr dirty="0"/>
              <a:t>https://beh.santepubliquefrance.fr/beh/2021/16/2021_16_1.html</a:t>
            </a:r>
          </a:p>
          <a:p>
            <a:endParaRPr dirty="0"/>
          </a:p>
          <a:p>
            <a:r>
              <a:rPr dirty="0"/>
              <a:t>Source </a:t>
            </a:r>
            <a:r>
              <a:rPr dirty="0" err="1"/>
              <a:t>complémentaire</a:t>
            </a:r>
            <a:r>
              <a:rPr dirty="0"/>
              <a:t> </a:t>
            </a:r>
            <a:r>
              <a:rPr dirty="0" err="1"/>
              <a:t>associée</a:t>
            </a:r>
            <a:r>
              <a:rPr dirty="0"/>
              <a:t> à </a:t>
            </a:r>
            <a:r>
              <a:rPr dirty="0" err="1"/>
              <a:t>EnCLASS</a:t>
            </a:r>
            <a:r>
              <a:rPr dirty="0"/>
              <a:t> (</a:t>
            </a:r>
            <a:r>
              <a:rPr dirty="0" err="1"/>
              <a:t>vapotage</a:t>
            </a:r>
            <a:r>
              <a:rPr dirty="0"/>
              <a:t>) : https://www.ofdt.fr/sites/ofdt/files/2026-04/tendances_172_enclass_vapotage.pdf</a:t>
            </a:r>
          </a:p>
          <a:p>
            <a:endParaRPr dirty="0"/>
          </a:p>
          <a:p>
            <a:r>
              <a:rPr dirty="0"/>
              <a:t>Assurance </a:t>
            </a:r>
            <a:r>
              <a:rPr dirty="0" err="1"/>
              <a:t>Maladie</a:t>
            </a:r>
            <a:r>
              <a:rPr dirty="0"/>
              <a:t>, page mise à jour le 4 </a:t>
            </a:r>
            <a:r>
              <a:rPr dirty="0" err="1"/>
              <a:t>décembre</a:t>
            </a:r>
            <a:r>
              <a:rPr dirty="0"/>
              <a:t> 2025. </a:t>
            </a:r>
            <a:r>
              <a:rPr dirty="0" err="1"/>
              <a:t>Remboursement</a:t>
            </a:r>
            <a:r>
              <a:rPr dirty="0"/>
              <a:t> de la grande </a:t>
            </a:r>
            <a:r>
              <a:rPr dirty="0" err="1"/>
              <a:t>majorité</a:t>
            </a:r>
            <a:r>
              <a:rPr dirty="0"/>
              <a:t> des </a:t>
            </a:r>
            <a:r>
              <a:rPr dirty="0" err="1"/>
              <a:t>substituts</a:t>
            </a:r>
            <a:r>
              <a:rPr dirty="0"/>
              <a:t> à 65 % </a:t>
            </a:r>
            <a:r>
              <a:rPr dirty="0" err="1"/>
              <a:t>depuis</a:t>
            </a:r>
            <a:r>
              <a:rPr dirty="0"/>
              <a:t> le 1er </a:t>
            </a:r>
            <a:r>
              <a:rPr dirty="0" err="1"/>
              <a:t>janvier</a:t>
            </a:r>
            <a:r>
              <a:rPr dirty="0"/>
              <a:t> 2019, sur prescription ; </a:t>
            </a:r>
            <a:r>
              <a:rPr dirty="0" err="1"/>
              <a:t>aucun</a:t>
            </a:r>
            <a:r>
              <a:rPr dirty="0"/>
              <a:t> plafond </a:t>
            </a:r>
            <a:r>
              <a:rPr dirty="0" err="1"/>
              <a:t>annuel</a:t>
            </a:r>
            <a:r>
              <a:rPr dirty="0"/>
              <a:t>. https://www.ameli.fr/assure/remboursements/rembourse/medicaments-vaccins-dispositifs-medicaux/prise-charge-substituts-nicotiniques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intérieur, personne, voûte&#10;&#10;Description générée automatiquement">
            <a:extLst>
              <a:ext uri="{FF2B5EF4-FFF2-40B4-BE49-F238E27FC236}">
                <a16:creationId xmlns:a16="http://schemas.microsoft.com/office/drawing/2014/main" id="{11E23CD3-4E78-4FB8-9810-24EE11CDAF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777038E6-7C4D-471D-B5EF-E5AEE52D1210}"/>
              </a:ext>
            </a:extLst>
          </p:cNvPr>
          <p:cNvCxnSpPr>
            <a:cxnSpLocks/>
          </p:cNvCxnSpPr>
          <p:nvPr userDrawn="1"/>
        </p:nvCxnSpPr>
        <p:spPr>
          <a:xfrm>
            <a:off x="-99753" y="5898307"/>
            <a:ext cx="10944193" cy="2382"/>
          </a:xfrm>
          <a:prstGeom prst="line">
            <a:avLst/>
          </a:prstGeom>
          <a:ln w="38100">
            <a:noFill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3C6815-8900-4DF5-9D93-6433E79B7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21665" y="5068867"/>
            <a:ext cx="7691462" cy="97965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4800" b="1">
                <a:solidFill>
                  <a:srgbClr val="34555B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TITRE DE LA PRÉSENTATION</a:t>
            </a: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9A3F935C-645A-4A16-BB26-194B234AFC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1665" y="5600254"/>
            <a:ext cx="7691462" cy="5984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0" baseline="0">
                <a:solidFill>
                  <a:srgbClr val="90C2E5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Sous-titre (sur une ligne ou deux)</a:t>
            </a:r>
          </a:p>
        </p:txBody>
      </p:sp>
      <p:sp>
        <p:nvSpPr>
          <p:cNvPr id="15" name="Espace réservé du texte 4">
            <a:extLst>
              <a:ext uri="{FF2B5EF4-FFF2-40B4-BE49-F238E27FC236}">
                <a16:creationId xmlns:a16="http://schemas.microsoft.com/office/drawing/2014/main" id="{353CAE04-D626-4757-B89A-0672232C5F1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21665" y="6196360"/>
            <a:ext cx="7691462" cy="451807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0">
                <a:solidFill>
                  <a:srgbClr val="2D5357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Date de la présentation – Lieu ou auteur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166E4-3335-4B85-B601-E9229A4C6D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4045798"/>
            <a:ext cx="2743403" cy="251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579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54359A3D-D2AA-4257-90D0-60FFBC5B2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7320"/>
            <a:ext cx="12192001" cy="6932641"/>
          </a:xfrm>
          <a:prstGeom prst="rect">
            <a:avLst/>
          </a:prstGeom>
        </p:spPr>
      </p:pic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CC07EDF0-C923-4ACD-9DDE-35B2DFCA4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32353" y="844722"/>
            <a:ext cx="2327292" cy="464264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200" b="0" baseline="0">
                <a:solidFill>
                  <a:schemeClr val="accent3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Sommaire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43B93E8-2532-4CE0-80C2-E20A708E8E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68964" y="6045057"/>
            <a:ext cx="769169" cy="8129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E58390F-05FB-4A78-B5C4-6F4DEA36661C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8A80D11-BA00-4BDC-A120-4DECAA837C4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41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HAP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BA66D1F2-CCEB-4D55-997D-0F58F31453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184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9" name="Espace réservé du texte 12">
            <a:extLst>
              <a:ext uri="{FF2B5EF4-FFF2-40B4-BE49-F238E27FC236}">
                <a16:creationId xmlns:a16="http://schemas.microsoft.com/office/drawing/2014/main" id="{22B28652-ED0F-4084-9F72-65E9A11AD6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3469" y="2542894"/>
            <a:ext cx="725977" cy="407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>
                <a:solidFill>
                  <a:srgbClr val="90C2E5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1. 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CC07EDF0-C923-4ACD-9DDE-35B2DFCA41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3469" y="3162383"/>
            <a:ext cx="5142531" cy="4079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3600" b="1" baseline="0">
                <a:solidFill>
                  <a:srgbClr val="2D5357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Titre de chapitre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7D27D1F1-4450-48F9-B085-F6427A49D0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3469" y="3770283"/>
            <a:ext cx="5142531" cy="40798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800" b="1" i="1" baseline="0">
                <a:solidFill>
                  <a:schemeClr val="accent2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Sous-titre éventuel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DFA59F6-D937-4699-9009-79721EBB28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178" y="252584"/>
            <a:ext cx="2430955" cy="2225232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74DE1A8E-493C-499B-9DAA-53CC7FAA77BC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1334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CONTENU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itre 8">
            <a:extLst>
              <a:ext uri="{FF2B5EF4-FFF2-40B4-BE49-F238E27FC236}">
                <a16:creationId xmlns:a16="http://schemas.microsoft.com/office/drawing/2014/main" id="{67CB0C95-C3A4-4D01-90EE-DAF146E8FD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4484" y="477599"/>
            <a:ext cx="8126562" cy="3206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baseline="0">
                <a:solidFill>
                  <a:srgbClr val="2D5357"/>
                </a:solidFill>
                <a:latin typeface="Sansation" panose="02000000000000000000" pitchFamily="2" charset="0"/>
              </a:defRPr>
            </a:lvl1pPr>
          </a:lstStyle>
          <a:p>
            <a:r>
              <a:rPr lang="fr-FR"/>
              <a:t>1 | Modifier le titre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1FE77429-3552-4136-A3F9-24E1B1E1A2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4485" y="907137"/>
            <a:ext cx="8126561" cy="32067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buNone/>
              <a:defRPr sz="2400" baseline="0">
                <a:solidFill>
                  <a:schemeClr val="accent4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Sous-titre long ou court 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5E06278C-4A3C-4B5E-B7B9-3D11A9EC19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4484" y="1657351"/>
            <a:ext cx="9768416" cy="44862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34555B"/>
                </a:solidFill>
                <a:latin typeface="Sansation" panose="02000000000000000000" pitchFamily="2" charset="0"/>
              </a:defRPr>
            </a:lvl1pPr>
            <a:lvl2pPr>
              <a:defRPr sz="1400">
                <a:solidFill>
                  <a:srgbClr val="34555B"/>
                </a:solidFill>
                <a:latin typeface="Sansation" panose="02000000000000000000" pitchFamily="2" charset="0"/>
              </a:defRPr>
            </a:lvl2pPr>
            <a:lvl3pPr>
              <a:defRPr sz="1200">
                <a:solidFill>
                  <a:schemeClr val="accent3">
                    <a:lumMod val="75000"/>
                  </a:schemeClr>
                </a:solidFill>
                <a:latin typeface="Sansation" panose="02000000000000000000" pitchFamily="2" charset="0"/>
              </a:defRPr>
            </a:lvl3pPr>
            <a:lvl4pPr>
              <a:defRPr sz="1100">
                <a:solidFill>
                  <a:schemeClr val="accent4">
                    <a:lumMod val="75000"/>
                  </a:schemeClr>
                </a:solidFill>
                <a:latin typeface="Sansation" panose="02000000000000000000" pitchFamily="2" charset="0"/>
              </a:defRPr>
            </a:lvl4pPr>
            <a:lvl5pPr>
              <a:defRPr sz="1100">
                <a:solidFill>
                  <a:schemeClr val="accent2">
                    <a:lumMod val="75000"/>
                  </a:schemeClr>
                </a:solidFill>
                <a:latin typeface="Sansation" panose="02000000000000000000" pitchFamily="2" charset="0"/>
              </a:defRPr>
            </a:lvl5pPr>
          </a:lstStyle>
          <a:p>
            <a:pPr lvl="0"/>
            <a:r>
              <a:rPr lang="fr-FR"/>
              <a:t>Cliquez pour modifier le texte 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87E7A20-144A-486D-A702-3C09CE1F55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85AC364-DE0B-47AA-AB93-554C05B41211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534B8C1-91C9-45E2-9941-5E321DBE6D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089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S + IMAG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3A66EBE-2B5F-4A90-8B29-A05024E35A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1344" y="0"/>
            <a:ext cx="12060736" cy="6858000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E5B56B-D144-47FC-B97C-7ADC9F177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83972" y="1610245"/>
            <a:ext cx="4574435" cy="32402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 baseline="0">
                <a:solidFill>
                  <a:srgbClr val="34555B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Modifier le titre 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564CDD63-F404-4735-899A-83EA43D77C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83971" y="2035408"/>
            <a:ext cx="4574436" cy="32402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 b="1" baseline="0">
                <a:solidFill>
                  <a:srgbClr val="90C2E5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Sous-titre éventuel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3CD42161-071D-4275-A4C2-9F7924F0D00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83971" y="2621203"/>
            <a:ext cx="4574436" cy="33635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Modifier le texte 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D4B31A4-4B7A-406B-9C44-6B58E9A57E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57BA718-6936-41FC-8B9E-1E72464F1E24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59DB595-784F-40E9-A566-27878378E62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21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+ IMAG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8">
            <a:extLst>
              <a:ext uri="{FF2B5EF4-FFF2-40B4-BE49-F238E27FC236}">
                <a16:creationId xmlns:a16="http://schemas.microsoft.com/office/drawing/2014/main" id="{CB3BBFAB-1FC7-4173-A5DA-7CF588BAD7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461" y="447571"/>
            <a:ext cx="8638847" cy="3196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baseline="0">
                <a:solidFill>
                  <a:srgbClr val="2D5357"/>
                </a:solidFill>
                <a:latin typeface="Sansation" panose="02000000000000000000" pitchFamily="2" charset="0"/>
              </a:defRPr>
            </a:lvl1pPr>
          </a:lstStyle>
          <a:p>
            <a:r>
              <a:rPr lang="fr-FR"/>
              <a:t>1 | Modifier le titre </a:t>
            </a:r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2A37F1A0-DE06-439A-96FD-4B6FEE4DB9A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87915" y="1628776"/>
            <a:ext cx="4892872" cy="44782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r>
              <a:rPr lang="fr-FR"/>
              <a:t>Insérer une image 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8DF7DABA-3A68-4C49-978A-0CC739B547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6461" y="877339"/>
            <a:ext cx="8126561" cy="320675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>
              <a:buNone/>
              <a:defRPr sz="2400" baseline="0">
                <a:solidFill>
                  <a:schemeClr val="accent4"/>
                </a:solidFill>
                <a:latin typeface="Sansation" panose="02000000000000000000" pitchFamily="2" charset="0"/>
              </a:defRPr>
            </a:lvl1pPr>
          </a:lstStyle>
          <a:p>
            <a:pPr lvl="0"/>
            <a:r>
              <a:rPr lang="fr-FR"/>
              <a:t>Sous-titre long ou court 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D88D455-CAEC-40A2-97E3-BF80BC5E0F0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6461" y="1628776"/>
            <a:ext cx="4892872" cy="447825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34555B"/>
                </a:solidFill>
                <a:latin typeface="Sansation" panose="02000000000000000000" pitchFamily="2" charset="0"/>
              </a:defRPr>
            </a:lvl1pPr>
            <a:lvl2pPr>
              <a:defRPr sz="1400">
                <a:solidFill>
                  <a:srgbClr val="34555B"/>
                </a:solidFill>
                <a:latin typeface="Sansation" panose="02000000000000000000" pitchFamily="2" charset="0"/>
              </a:defRPr>
            </a:lvl2pPr>
            <a:lvl3pPr>
              <a:defRPr sz="1100">
                <a:solidFill>
                  <a:schemeClr val="accent3">
                    <a:lumMod val="75000"/>
                  </a:schemeClr>
                </a:solidFill>
                <a:latin typeface="Sansation" panose="02000000000000000000" pitchFamily="2" charset="0"/>
              </a:defRPr>
            </a:lvl3pPr>
            <a:lvl4pPr>
              <a:defRPr sz="1050">
                <a:solidFill>
                  <a:schemeClr val="accent4">
                    <a:lumMod val="75000"/>
                  </a:schemeClr>
                </a:solidFill>
                <a:latin typeface="Sansation" panose="02000000000000000000" pitchFamily="2" charset="0"/>
              </a:defRPr>
            </a:lvl4pPr>
            <a:lvl5pPr>
              <a:defRPr sz="1050">
                <a:solidFill>
                  <a:schemeClr val="accent2">
                    <a:lumMod val="75000"/>
                  </a:schemeClr>
                </a:solidFill>
                <a:latin typeface="Sansation" panose="02000000000000000000" pitchFamily="2" charset="0"/>
              </a:defRPr>
            </a:lvl5pPr>
          </a:lstStyle>
          <a:p>
            <a:pPr lvl="0"/>
            <a:r>
              <a:rPr lang="fr-FR"/>
              <a:t>Cliquez pour modifier le texte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007C700-D64E-4640-8A28-A4E0A03C1F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DF7DA72-3A2D-4CA4-876E-FCFA4A55413E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5698640-E2FC-47D1-8A61-86B529F6ED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6777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8">
            <a:extLst>
              <a:ext uri="{FF2B5EF4-FFF2-40B4-BE49-F238E27FC236}">
                <a16:creationId xmlns:a16="http://schemas.microsoft.com/office/drawing/2014/main" id="{CB3BBFAB-1FC7-4173-A5DA-7CF588BAD7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529" y="525040"/>
            <a:ext cx="8638847" cy="3196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baseline="0">
                <a:solidFill>
                  <a:srgbClr val="34555B"/>
                </a:solidFill>
                <a:latin typeface="Sansation" panose="02000000000000000000" pitchFamily="2" charset="0"/>
              </a:defRPr>
            </a:lvl1pPr>
          </a:lstStyle>
          <a:p>
            <a:r>
              <a:rPr lang="fr-FR"/>
              <a:t>Modifier le titre </a:t>
            </a: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40990FCB-6EBA-4836-B44F-B8DB47F57AAD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719668" y="1699445"/>
            <a:ext cx="9870017" cy="42751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r>
              <a:rPr lang="fr-FR"/>
              <a:t>Insérer un graphique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BAE8CB-BC89-4A3C-A5DC-7F5B8A026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0135727-1112-4111-BE70-7A6922DF1A7B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E5CF2E6-8B4E-4814-9CE5-025434C894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261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97704F-495A-4B8D-9A83-400BDCC544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12192000" cy="6932640"/>
          </a:xfrm>
          <a:prstGeom prst="rect">
            <a:avLst/>
          </a:prstGeom>
        </p:spPr>
      </p:pic>
      <p:pic>
        <p:nvPicPr>
          <p:cNvPr id="1027" name="Image 22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6D62657F-F0C1-45C0-B397-76CAA31CE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EC908AE-C983-4C4E-BF92-A42DA620A5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4">
            <a:extLst>
              <a:ext uri="{FF2B5EF4-FFF2-40B4-BE49-F238E27FC236}">
                <a16:creationId xmlns:a16="http://schemas.microsoft.com/office/drawing/2014/main" id="{FD61A5CE-7FEA-42FB-864C-10C00F5705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70982F11-3377-4C67-A17B-FEF3BE9851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13485B7-9A08-4C77-8C78-B81E1A1716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C25869-9D2D-4625-BDCA-AE8F694FF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4FB5C3DF-A70F-4F87-BB6D-534B58246F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E35A882-D9D0-4CB7-9E58-4A70E53D55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05E2689-40BF-469D-A349-25DA6E02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tableau 3">
            <a:extLst>
              <a:ext uri="{FF2B5EF4-FFF2-40B4-BE49-F238E27FC236}">
                <a16:creationId xmlns:a16="http://schemas.microsoft.com/office/drawing/2014/main" id="{1406E26D-D4D8-4654-934D-9033393EBFFA}"/>
              </a:ext>
            </a:extLst>
          </p:cNvPr>
          <p:cNvSpPr>
            <a:spLocks noGrp="1"/>
          </p:cNvSpPr>
          <p:nvPr>
            <p:ph type="tbl" sz="quarter" idx="10" hasCustomPrompt="1"/>
          </p:nvPr>
        </p:nvSpPr>
        <p:spPr>
          <a:xfrm>
            <a:off x="733425" y="1798320"/>
            <a:ext cx="10220325" cy="47548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aseline="0">
                <a:solidFill>
                  <a:schemeClr val="accent6"/>
                </a:solidFill>
              </a:defRPr>
            </a:lvl1pPr>
          </a:lstStyle>
          <a:p>
            <a:r>
              <a:rPr lang="fr-FR" baseline="0"/>
              <a:t>Cliquer pour insérer un tableau</a:t>
            </a:r>
            <a:endParaRPr lang="fr-FR"/>
          </a:p>
        </p:txBody>
      </p:sp>
      <p:sp>
        <p:nvSpPr>
          <p:cNvPr id="16" name="Espace réservé du titre 8">
            <a:extLst>
              <a:ext uri="{FF2B5EF4-FFF2-40B4-BE49-F238E27FC236}">
                <a16:creationId xmlns:a16="http://schemas.microsoft.com/office/drawing/2014/main" id="{1C62A1C8-9CF6-45DD-A87C-7897D8E9AB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3425" y="579477"/>
            <a:ext cx="8638847" cy="3196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sz="3200" baseline="0">
                <a:solidFill>
                  <a:srgbClr val="34555B"/>
                </a:solidFill>
                <a:latin typeface="Sansation" panose="02000000000000000000" pitchFamily="2" charset="0"/>
              </a:defRPr>
            </a:lvl1pPr>
          </a:lstStyle>
          <a:p>
            <a:r>
              <a:rPr lang="fr-FR"/>
              <a:t>Modifier le titre 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6777E4D5-DD67-4477-B903-7052F6B5DC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E0A0B52B-D058-4157-AC6F-B22B14EA3CA0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0F22738-49A5-4128-AC02-C5D1345C933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8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BAT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B6D0619C-FF0C-4526-B976-3CFD74F457B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2" t="-4015" r="27011" b="-10508"/>
          <a:stretch/>
        </p:blipFill>
        <p:spPr>
          <a:xfrm rot="10800000">
            <a:off x="0" y="-658199"/>
            <a:ext cx="6331302" cy="7203291"/>
          </a:xfrm>
          <a:prstGeom prst="rect">
            <a:avLst/>
          </a:prstGeom>
        </p:spPr>
      </p:pic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98E3E01-3848-4E11-96A0-A73C962F9E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00191" y="1676154"/>
            <a:ext cx="3485918" cy="282911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i="1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Modifier le texte de la citation</a:t>
            </a:r>
          </a:p>
          <a:p>
            <a:pPr lvl="0"/>
            <a:endParaRPr lang="fr-FR"/>
          </a:p>
        </p:txBody>
      </p:sp>
      <p:sp>
        <p:nvSpPr>
          <p:cNvPr id="14" name="Espace réservé du texte 2">
            <a:extLst>
              <a:ext uri="{FF2B5EF4-FFF2-40B4-BE49-F238E27FC236}">
                <a16:creationId xmlns:a16="http://schemas.microsoft.com/office/drawing/2014/main" id="{4DBE8BE8-C588-44C3-857D-AD3A76A0AF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191" y="1173478"/>
            <a:ext cx="3485918" cy="350522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Exemple de verbatim</a:t>
            </a:r>
          </a:p>
        </p:txBody>
      </p:sp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A306125A-A44C-4795-B57F-FEB5080674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190" y="5150680"/>
            <a:ext cx="3485919" cy="7340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i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Prénom, Nom, Fonction</a:t>
            </a:r>
          </a:p>
          <a:p>
            <a:pPr lvl="0"/>
            <a:endParaRPr lang="fr-FR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A6C9A070-264F-4518-8112-87132C20823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85768" y="1291997"/>
            <a:ext cx="3960747" cy="3598657"/>
          </a:xfrm>
          <a:prstGeom prst="ellipse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endParaRPr lang="fr-FR"/>
          </a:p>
          <a:p>
            <a:r>
              <a:rPr lang="fr-FR"/>
              <a:t>Insérer une photo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8C1731B-7D77-407C-BE87-F7397230B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1625" r="50000"/>
          <a:stretch/>
        </p:blipFill>
        <p:spPr>
          <a:xfrm>
            <a:off x="5410312" y="1173478"/>
            <a:ext cx="1063007" cy="111224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AAA37CC-D561-447B-8924-57D95803A97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50000"/>
          <a:stretch/>
        </p:blipFill>
        <p:spPr>
          <a:xfrm rot="10800000">
            <a:off x="10264044" y="4505264"/>
            <a:ext cx="842839" cy="1125201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F6DD5831-74B6-4DAE-AB12-27AEF7C308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30E14AE5-C3FB-4A38-ADDE-3BE3EEB4C5C6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5A0E58D-7F99-4C57-8A99-DE3FF83E5CAE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866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 22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6D62657F-F0C1-45C0-B397-76CAA31CE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EC908AE-C983-4C4E-BF92-A42DA620A5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4">
            <a:extLst>
              <a:ext uri="{FF2B5EF4-FFF2-40B4-BE49-F238E27FC236}">
                <a16:creationId xmlns:a16="http://schemas.microsoft.com/office/drawing/2014/main" id="{FD61A5CE-7FEA-42FB-864C-10C00F5705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70982F11-3377-4C67-A17B-FEF3BE9851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13485B7-9A08-4C77-8C78-B81E1A1716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C25869-9D2D-4625-BDCA-AE8F694FF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4FB5C3DF-A70F-4F87-BB6D-534B58246F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E35A882-D9D0-4CB7-9E58-4A70E53D55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05E2689-40BF-469D-A349-25DA6E02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9AD4571-9668-4557-BDE9-1FDD88E899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992" y="101600"/>
            <a:ext cx="8850016" cy="664632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5F3F7E43-8232-4993-B76A-36CA813FA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984294C-0279-4FA7-933B-4AC30E519455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8230679E-FEB4-4108-B92A-4EA99CB129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01624" y="1431985"/>
            <a:ext cx="3732754" cy="3707001"/>
          </a:xfrm>
          <a:prstGeom prst="ellipse">
            <a:avLst/>
          </a:prstGeo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endParaRPr lang="fr-FR"/>
          </a:p>
          <a:p>
            <a:pPr lvl="0"/>
            <a:r>
              <a:rPr lang="fr-FR"/>
              <a:t>Insérer une citation 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0314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S-CLES/CHIFFRES CL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0CD8685-53EC-4DA5-9AC9-4B24FEA2E6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2" y="0"/>
            <a:ext cx="12060736" cy="6858000"/>
          </a:xfrm>
          <a:prstGeom prst="rect">
            <a:avLst/>
          </a:prstGeom>
        </p:spPr>
      </p:pic>
      <p:sp>
        <p:nvSpPr>
          <p:cNvPr id="4" name="Espace réservé du texte 2">
            <a:extLst>
              <a:ext uri="{FF2B5EF4-FFF2-40B4-BE49-F238E27FC236}">
                <a16:creationId xmlns:a16="http://schemas.microsoft.com/office/drawing/2014/main" id="{19E5EF3C-6635-4430-A808-7940A691BE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944091" y="166255"/>
            <a:ext cx="6303818" cy="6378837"/>
          </a:xfrm>
          <a:prstGeom prst="ellipse">
            <a:avLst/>
          </a:prstGeo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r>
              <a:rPr lang="fr-FR"/>
              <a:t>Insérer des chiffres-clés </a:t>
            </a:r>
          </a:p>
          <a:p>
            <a:pPr lvl="0"/>
            <a:r>
              <a:rPr lang="fr-FR"/>
              <a:t>ou des mots clés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EA1F735-4350-4FCE-8D75-11E3DC3DA8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D9090D9-57B1-4CF3-9A23-A05FABBF937F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00348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TS-CLES/CHIFFRES CLE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6A9EE0F6-444F-437C-B30E-662793EFAF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4" y="0"/>
            <a:ext cx="12062071" cy="6858000"/>
          </a:xfrm>
          <a:prstGeom prst="rect">
            <a:avLst/>
          </a:prstGeom>
        </p:spPr>
      </p:pic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3031AD-554D-493D-9F5D-034D0D423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011120" y="732605"/>
            <a:ext cx="5317195" cy="5155506"/>
          </a:xfrm>
          <a:prstGeom prst="ellipse">
            <a:avLst/>
          </a:prstGeo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endParaRPr lang="fr-FR"/>
          </a:p>
          <a:p>
            <a:pPr lvl="0"/>
            <a:endParaRPr lang="fr-FR"/>
          </a:p>
          <a:p>
            <a:pPr lvl="0"/>
            <a:r>
              <a:rPr lang="fr-FR"/>
              <a:t>Insérer des chiffres-clés ou des mots clés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AD750B11-875E-49B0-93BF-121AF9FDCA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111" y="4034345"/>
            <a:ext cx="2114859" cy="2010712"/>
          </a:xfrm>
          <a:prstGeom prst="ellipse">
            <a:avLst/>
          </a:prstGeo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Insérer des chiffres-clés ou des mots clés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</p:txBody>
      </p:sp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E12017C8-4875-477C-8F9F-BC61E81308C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747849" y="1866627"/>
            <a:ext cx="1947586" cy="1972127"/>
          </a:xfrm>
          <a:prstGeom prst="ellipse">
            <a:avLst/>
          </a:prstGeom>
        </p:spPr>
        <p:txBody>
          <a:bodyPr/>
          <a:lstStyle>
            <a:lvl1pPr marL="0" marR="0" indent="0" algn="ctr" defTabSz="6858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0" i="0" baseline="0">
                <a:solidFill>
                  <a:srgbClr val="34555B"/>
                </a:solidFill>
                <a:latin typeface="Sansation Light" panose="02000000000000000000" pitchFamily="2" charset="0"/>
              </a:defRPr>
            </a:lvl1pPr>
          </a:lstStyle>
          <a:p>
            <a:pPr lvl="0"/>
            <a:r>
              <a:rPr lang="fr-FR"/>
              <a:t>Insérer des chiffres-clés ou des mots clés</a:t>
            </a:r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  <a:p>
            <a:pPr lvl="0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5D9EF1B-A77B-477E-A161-20CD497C03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1289DD8-1707-420F-82F1-752460A70613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57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DE FIN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097704F-495A-4B8D-9A83-400BDCC544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5" y="0"/>
            <a:ext cx="12192000" cy="6932640"/>
          </a:xfrm>
          <a:prstGeom prst="rect">
            <a:avLst/>
          </a:prstGeom>
        </p:spPr>
      </p:pic>
      <p:pic>
        <p:nvPicPr>
          <p:cNvPr id="1027" name="Image 22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6D62657F-F0C1-45C0-B397-76CAA31CE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EC908AE-C983-4C4E-BF92-A42DA620A5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4">
            <a:extLst>
              <a:ext uri="{FF2B5EF4-FFF2-40B4-BE49-F238E27FC236}">
                <a16:creationId xmlns:a16="http://schemas.microsoft.com/office/drawing/2014/main" id="{FD61A5CE-7FEA-42FB-864C-10C00F5705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70982F11-3377-4C67-A17B-FEF3BE9851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13485B7-9A08-4C77-8C78-B81E1A1716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C25869-9D2D-4625-BDCA-AE8F694FF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4FB5C3DF-A70F-4F87-BB6D-534B58246F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E35A882-D9D0-4CB7-9E58-4A70E53D55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05E2689-40BF-469D-A349-25DA6E02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16CE82A0-C426-4706-8678-9D71D24F95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51712" y="6045057"/>
            <a:ext cx="769169" cy="81294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767FAE8-5B18-4B39-A059-10D11D4608C0}"/>
              </a:ext>
            </a:extLst>
          </p:cNvPr>
          <p:cNvSpPr/>
          <p:nvPr userDrawn="1"/>
        </p:nvSpPr>
        <p:spPr>
          <a:xfrm>
            <a:off x="11352738" y="6297639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75858F8-D5D5-4FA0-ABA0-DAA0C368A39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5716" y="215840"/>
            <a:ext cx="1374044" cy="1257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9519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ERGE FOND 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99996F62-1127-442E-8BE7-B3042D6B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67" t="59735" r="27413" b="28889"/>
          <a:stretch/>
        </p:blipFill>
        <p:spPr>
          <a:xfrm>
            <a:off x="11206679" y="5879850"/>
            <a:ext cx="769169" cy="812943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11169740" y="6132434"/>
            <a:ext cx="68539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BF730E-2E7C-4AF8-AE8E-FC7253F8B78C}" type="slidenum">
              <a:rPr kumimoji="0" lang="fr-FR" sz="1400" b="1" i="0" u="none" strike="noStrike" kern="1200" cap="none" spc="0" normalizeH="0" baseline="0" noProof="0" smtClean="0">
                <a:ln>
                  <a:noFill/>
                </a:ln>
                <a:solidFill>
                  <a:srgbClr val="33565D"/>
                </a:solidFill>
                <a:effectLst/>
                <a:uLnTx/>
                <a:uFillTx/>
                <a:latin typeface="Sansation" panose="02000000000000000000" pitchFamily="2" charset="0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sz="1050" b="1" i="0" u="none" strike="noStrike" kern="1200" cap="none" spc="0" normalizeH="0" baseline="0" noProof="0">
              <a:ln>
                <a:noFill/>
              </a:ln>
              <a:solidFill>
                <a:srgbClr val="33565D"/>
              </a:solidFill>
              <a:effectLst/>
              <a:uLnTx/>
              <a:uFillTx/>
              <a:latin typeface="Sansation" panose="02000000000000000000" pitchFamily="2" charset="0"/>
              <a:ea typeface="+mn-ea"/>
              <a:cs typeface="+mn-cs"/>
            </a:endParaRPr>
          </a:p>
        </p:txBody>
      </p:sp>
      <p:pic>
        <p:nvPicPr>
          <p:cNvPr id="1027" name="Image 22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6D62657F-F0C1-45C0-B397-76CAA31CE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EC908AE-C983-4C4E-BF92-A42DA620A5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4">
            <a:extLst>
              <a:ext uri="{FF2B5EF4-FFF2-40B4-BE49-F238E27FC236}">
                <a16:creationId xmlns:a16="http://schemas.microsoft.com/office/drawing/2014/main" id="{FD61A5CE-7FEA-42FB-864C-10C00F5705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70982F11-3377-4C67-A17B-FEF3BE9851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13485B7-9A08-4C77-8C78-B81E1A1716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C25869-9D2D-4625-BDCA-AE8F694FF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4FB5C3DF-A70F-4F87-BB6D-534B58246F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E35A882-D9D0-4CB7-9E58-4A70E53D55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05E2689-40BF-469D-A349-25DA6E02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A7740FA-A9EE-41FD-8ED6-3AA2F6DC65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376" y="-113520"/>
            <a:ext cx="12260376" cy="697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283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VIERGE FOND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Image 22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6D62657F-F0C1-45C0-B397-76CAA31CE09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Image 23" descr="Une image contenant dessin&#10;&#10;Description générée automatiquement">
            <a:extLst>
              <a:ext uri="{FF2B5EF4-FFF2-40B4-BE49-F238E27FC236}">
                <a16:creationId xmlns:a16="http://schemas.microsoft.com/office/drawing/2014/main" id="{7EC908AE-C983-4C4E-BF92-A42DA620A59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4">
            <a:extLst>
              <a:ext uri="{FF2B5EF4-FFF2-40B4-BE49-F238E27FC236}">
                <a16:creationId xmlns:a16="http://schemas.microsoft.com/office/drawing/2014/main" id="{FD61A5CE-7FEA-42FB-864C-10C00F57055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70982F11-3377-4C67-A17B-FEF3BE98517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13485B7-9A08-4C77-8C78-B81E1A17166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1C25869-9D2D-4625-BDCA-AE8F694FF9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Une image contenant hache, dessin&#10;&#10;Description générée automatiquement">
            <a:extLst>
              <a:ext uri="{FF2B5EF4-FFF2-40B4-BE49-F238E27FC236}">
                <a16:creationId xmlns:a16="http://schemas.microsoft.com/office/drawing/2014/main" id="{4FB5C3DF-A70F-4F87-BB6D-534B58246F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8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Une image contenant dessin&#10;&#10;Description générée automatiquement">
            <a:extLst>
              <a:ext uri="{FF2B5EF4-FFF2-40B4-BE49-F238E27FC236}">
                <a16:creationId xmlns:a16="http://schemas.microsoft.com/office/drawing/2014/main" id="{DE35A882-D9D0-4CB7-9E58-4A70E53D55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505E2689-40BF-469D-A349-25DA6E0221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5467" cy="10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2900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4" r:id="rId2"/>
    <p:sldLayoutId id="2147483683" r:id="rId3"/>
    <p:sldLayoutId id="2147483687" r:id="rId4"/>
    <p:sldLayoutId id="2147483669" r:id="rId5"/>
    <p:sldLayoutId id="2147483682" r:id="rId6"/>
    <p:sldLayoutId id="2147483684" r:id="rId7"/>
    <p:sldLayoutId id="2147483690" r:id="rId8"/>
    <p:sldLayoutId id="2147483675" r:id="rId9"/>
    <p:sldLayoutId id="2147483688" r:id="rId10"/>
    <p:sldLayoutId id="2147483673" r:id="rId11"/>
    <p:sldLayoutId id="2147483678" r:id="rId12"/>
    <p:sldLayoutId id="2147483686" r:id="rId13"/>
    <p:sldLayoutId id="2147483689" r:id="rId14"/>
    <p:sldLayoutId id="2147483691" r:id="rId15"/>
  </p:sldLayoutIdLst>
  <p:txStyles>
    <p:titleStyle>
      <a:lvl1pPr algn="l" defTabSz="685800" rtl="0" eaLnBrk="1" latinLnBrk="0" hangingPunct="1">
        <a:spcBef>
          <a:spcPct val="0"/>
        </a:spcBef>
        <a:buNone/>
        <a:defRPr lang="fr-FR" sz="2800" b="1" i="0" u="none" strike="noStrike" kern="1200" baseline="30000" smtClean="0">
          <a:solidFill>
            <a:srgbClr val="33565D"/>
          </a:solidFill>
          <a:latin typeface="+mj-lt"/>
          <a:ea typeface="+mj-ea"/>
          <a:cs typeface="+mj-cs"/>
        </a:defRPr>
      </a:lvl1pPr>
    </p:titleStyle>
    <p:bodyStyle>
      <a:lvl1pPr marL="857250" indent="-857250" algn="l" defTabSz="685800" rtl="0" eaLnBrk="1" latinLnBrk="0" hangingPunct="1">
        <a:spcBef>
          <a:spcPct val="20000"/>
        </a:spcBef>
        <a:buFont typeface="+mj-lt"/>
        <a:buAutoNum type="arabicPeriod"/>
        <a:defRPr lang="fr-FR" sz="3600" b="0" i="0" u="none" strike="noStrike" kern="1200" baseline="30000" smtClean="0">
          <a:solidFill>
            <a:srgbClr val="0070C0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35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35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371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tabac/rapportsynthese/tabagisme-usage-envie-darreter-et-tentatives-darret-barometre-de-sante-publique-france-resultats-de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douane.gouv.fr/actualites/etude-tafe-2025-177-du-tabac-echappe-la-fiscalite-nationale?utm_source=chatgpt.com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ameli.fr/assure/remboursements/rembourse/medicaments-vaccins-dispositifs-medicaux/prise-charge-substituts-nicotinique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beh.santepubliquefrance.fr/beh/2021/16/2021_16_1.html" TargetMode="External"/><Relationship Id="rId5" Type="http://schemas.openxmlformats.org/officeDocument/2006/relationships/hyperlink" Target="https://www.ofdt.fr/publication/2025/ventes-de-tabac-et-de-cigarettes-evolution-depuis-2000-1752" TargetMode="External"/><Relationship Id="rId4" Type="http://schemas.openxmlformats.org/officeDocument/2006/relationships/hyperlink" Target="https://www.santepubliquefrance.fr/presse/forte-baisse-du-tabagisme-en-france-en-10-ans-4-millions-de-fumeurs-quotidiens-en-moin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371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371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ofdt.fr/sites/ofdt/files/2026-04/tendances_172_enclass_vapotage.pdf" TargetMode="External"/><Relationship Id="rId4" Type="http://schemas.openxmlformats.org/officeDocument/2006/relationships/hyperlink" Target="https://www.ofdt.fr/publication/2026/les-usages-de-substances-psychoactives-chez-les-collegiens-et-les-lyceens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fdt.fr/sites/ofdt/files/2026-04/tendances_172_enclass_vapotage.pdf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ofdt.fr/sites/ofdt/files/2025-03/rapport-escapad-regions-2022_1.pdf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405.pdf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405.pdf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ofdt.fr/sites/ofdt/files/2025-03/rapport-escapad-regions-2022_1.pdf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405.pdf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448.pdf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santepubliquefrance.fr/sites/default/files/cadic_files/documents/spf00006448.pdf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cancer.fr/professionnels-de-sante/prevention-et-depistages/prevention/tabac/faire-prendre-conscience-des-dangers-du-tabac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www.legifrance.gouv.fr/codes/article_lc/LEGIARTI000052208738/2026-07-02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antepubliquefrance.fr/sites/default/files/cadic_files/documents/spf00006405.pdf" TargetMode="External"/><Relationship Id="rId13" Type="http://schemas.openxmlformats.org/officeDocument/2006/relationships/hyperlink" Target="https://www.santepubliquefrance.fr/presse/forte-baisse-du-tabagisme-en-france-en-10-ans-4-millions-de-fumeurs-quotidiens-en-moins" TargetMode="External"/><Relationship Id="rId3" Type="http://schemas.openxmlformats.org/officeDocument/2006/relationships/image" Target="../media/image2.png"/><Relationship Id="rId7" Type="http://schemas.openxmlformats.org/officeDocument/2006/relationships/hyperlink" Target="https://www.ofdt.fr/sites/ofdt/files/2025-03/rapport-escapad-regions-2022_1.pdf" TargetMode="External"/><Relationship Id="rId12" Type="http://schemas.openxmlformats.org/officeDocument/2006/relationships/hyperlink" Target="https://www.legifrance.gouv.fr/codes/article_lc/LEGIARTI000052208738/2026-07-02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ofdt.fr/publication/2026/les-usages-de-substances-psychoactives-chez-les-collegiens-et-les-lyceens" TargetMode="External"/><Relationship Id="rId11" Type="http://schemas.openxmlformats.org/officeDocument/2006/relationships/hyperlink" Target="https://www.cancer.fr/Media/documents/publications/panokfr2025_panorama-des-cancers-2025" TargetMode="External"/><Relationship Id="rId5" Type="http://schemas.openxmlformats.org/officeDocument/2006/relationships/hyperlink" Target="https://www.santepubliquefrance.fr/sites/default/files/cadic_files/documents/spf00006371.pdf" TargetMode="External"/><Relationship Id="rId15" Type="http://schemas.openxmlformats.org/officeDocument/2006/relationships/hyperlink" Target="https://beh.santepubliquefrance.fr/beh/2021/16/2021_16_1.html" TargetMode="External"/><Relationship Id="rId10" Type="http://schemas.openxmlformats.org/officeDocument/2006/relationships/hyperlink" Target="https://www.cancer.fr/professionnels-de-sante/prevention-et-depistages/prevention/tabac/faire-prendre-conscience-des-dangers-du-tabac" TargetMode="External"/><Relationship Id="rId4" Type="http://schemas.openxmlformats.org/officeDocument/2006/relationships/hyperlink" Target="https://www.ameli.fr/assure/remboursements/rembourse/medicaments-vaccins-dispositifs-medicaux/prise-charge-substituts-nicotiniques" TargetMode="External"/><Relationship Id="rId9" Type="http://schemas.openxmlformats.org/officeDocument/2006/relationships/hyperlink" Target="https://www.santepubliquefrance.fr/sites/default/files/cadic_files/documents/spf00006448.pdf" TargetMode="External"/><Relationship Id="rId14" Type="http://schemas.openxmlformats.org/officeDocument/2006/relationships/hyperlink" Target="https://www.ofdt.fr/publication/2025/ventes-de-tabac-et-de-cigarettes-evolution-depuis-2000-175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3657600" y="4599432"/>
            <a:ext cx="7863840" cy="17190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931920" y="4795091"/>
            <a:ext cx="7223760" cy="24711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276279"/>
                </a:solidFill>
                <a:latin typeface="Aptos"/>
              </a:rPr>
              <a:t>TABAC • CHIFFRES CLÉS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31920" y="5158639"/>
            <a:ext cx="7324344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200" b="1" i="0" dirty="0">
                <a:solidFill>
                  <a:srgbClr val="254F52"/>
                </a:solidFill>
                <a:latin typeface="Aptos"/>
              </a:rPr>
              <a:t>France &amp; Bretagne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31920" y="6018692"/>
            <a:ext cx="7223760" cy="1698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 i="0" dirty="0">
                <a:solidFill>
                  <a:srgbClr val="47B4AA"/>
                </a:solidFill>
                <a:latin typeface="Aptos"/>
              </a:rPr>
              <a:t>Addictions France  |  </a:t>
            </a:r>
            <a:r>
              <a:rPr lang="fr-FR" sz="1100" b="1" i="0" dirty="0">
                <a:solidFill>
                  <a:srgbClr val="47B4AA"/>
                </a:solidFill>
                <a:latin typeface="Aptos"/>
              </a:rPr>
              <a:t>octobre</a:t>
            </a:r>
            <a:r>
              <a:rPr sz="1100" b="1" i="0" dirty="0">
                <a:solidFill>
                  <a:srgbClr val="47B4AA"/>
                </a:solidFill>
                <a:latin typeface="Aptos"/>
              </a:rPr>
              <a:t>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4433661" y="606624"/>
            <a:ext cx="2014038" cy="464264"/>
          </a:xfrm>
        </p:spPr>
        <p:txBody>
          <a:bodyPr/>
          <a:lstStyle/>
          <a:p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05740" y="1298448"/>
            <a:ext cx="10469880" cy="4389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069848" y="1389888"/>
            <a:ext cx="99669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i="0" dirty="0">
                <a:solidFill>
                  <a:srgbClr val="254F52"/>
                </a:solidFill>
                <a:latin typeface="Aptos"/>
              </a:rPr>
              <a:t>Notre fil </a:t>
            </a:r>
            <a:r>
              <a:rPr sz="2900" b="1" i="0" dirty="0" err="1">
                <a:solidFill>
                  <a:srgbClr val="254F52"/>
                </a:solidFill>
                <a:latin typeface="Aptos"/>
              </a:rPr>
              <a:t>conducteur</a:t>
            </a:r>
            <a:endParaRPr sz="290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69848" y="2103120"/>
            <a:ext cx="585216" cy="60350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2139696"/>
            <a:ext cx="420624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33372" y="2194560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 dirty="0">
                <a:solidFill>
                  <a:srgbClr val="254F52"/>
                </a:solidFill>
                <a:latin typeface="Aptos"/>
              </a:rPr>
              <a:t>Le </a:t>
            </a:r>
            <a:r>
              <a:rPr sz="2100" b="1" i="0" dirty="0" err="1">
                <a:solidFill>
                  <a:srgbClr val="254F52"/>
                </a:solidFill>
                <a:latin typeface="Aptos"/>
              </a:rPr>
              <a:t>tabagisme</a:t>
            </a:r>
            <a:r>
              <a:rPr sz="21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2100" b="1" i="0" dirty="0" err="1">
                <a:solidFill>
                  <a:srgbClr val="254F52"/>
                </a:solidFill>
                <a:latin typeface="Aptos"/>
              </a:rPr>
              <a:t>en</a:t>
            </a:r>
            <a:r>
              <a:rPr sz="2100" b="1" i="0" dirty="0">
                <a:solidFill>
                  <a:srgbClr val="254F52"/>
                </a:solidFill>
                <a:latin typeface="Aptos"/>
              </a:rPr>
              <a:t> France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69848" y="3310128"/>
            <a:ext cx="585216" cy="603504"/>
          </a:xfrm>
          <a:prstGeom prst="roundRect">
            <a:avLst>
              <a:gd name="adj" fmla="val 12000"/>
            </a:avLst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43000" y="3346704"/>
            <a:ext cx="420624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20240" y="3429000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 dirty="0">
                <a:solidFill>
                  <a:srgbClr val="254F52"/>
                </a:solidFill>
                <a:latin typeface="Aptos"/>
              </a:rPr>
              <a:t>Zoom sur la Bretagne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069848" y="4517136"/>
            <a:ext cx="585216" cy="603504"/>
          </a:xfrm>
          <a:prstGeom prst="roundRect">
            <a:avLst>
              <a:gd name="adj" fmla="val 12000"/>
            </a:avLst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143000" y="4553712"/>
            <a:ext cx="420624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900" b="1" i="0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20240" y="4663440"/>
            <a:ext cx="8046720" cy="411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 dirty="0" err="1">
                <a:solidFill>
                  <a:srgbClr val="254F52"/>
                </a:solidFill>
                <a:latin typeface="Aptos"/>
              </a:rPr>
              <a:t>Tabac</a:t>
            </a:r>
            <a:r>
              <a:rPr sz="2100" b="1" i="0" dirty="0">
                <a:solidFill>
                  <a:srgbClr val="254F52"/>
                </a:solidFill>
                <a:latin typeface="Aptos"/>
              </a:rPr>
              <a:t> et cancers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20040" y="5861304"/>
            <a:ext cx="10241280" cy="27432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2267712"/>
            <a:ext cx="6858000" cy="2194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487168"/>
            <a:ext cx="603504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7B4AA"/>
                </a:solidFill>
                <a:latin typeface="Aptos"/>
              </a:rPr>
              <a:t>PARTIE 01 /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898648"/>
            <a:ext cx="8823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254F52"/>
                </a:solidFill>
                <a:latin typeface="Aptos"/>
              </a:rPr>
              <a:t>Le tabagisme en France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685032"/>
            <a:ext cx="932688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669"/>
                </a:solidFill>
                <a:latin typeface="Aptos"/>
              </a:rPr>
              <a:t>Population générale, jeunes et inégalités sociales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Près d’un adulte sur quatre fume du tabac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96696" y="1920240"/>
            <a:ext cx="4773168" cy="242316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96696" y="1920240"/>
            <a:ext cx="86868" cy="2423160"/>
          </a:xfrm>
          <a:prstGeom prst="rect">
            <a:avLst/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52728" y="2075688"/>
            <a:ext cx="4315968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83BCD9"/>
                </a:solidFill>
                <a:latin typeface="Aptos"/>
              </a:rPr>
              <a:t>24,0 %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71016" y="2715768"/>
            <a:ext cx="4261104" cy="5007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600" b="1" i="0" dirty="0">
                <a:solidFill>
                  <a:srgbClr val="254F52"/>
                </a:solidFill>
                <a:latin typeface="Aptos"/>
              </a:rPr>
              <a:t>Déclarent fumer du tabac 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(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quotidiennement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ou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occasionnellement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1920240"/>
            <a:ext cx="4773168" cy="242316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80760" y="1920240"/>
            <a:ext cx="86868" cy="2423160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36792" y="2075688"/>
            <a:ext cx="4315968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47B4AA"/>
                </a:solidFill>
                <a:latin typeface="Aptos"/>
              </a:rPr>
              <a:t>17,4 %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55080" y="2715768"/>
            <a:ext cx="4261104" cy="1554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54F52"/>
                </a:solidFill>
                <a:latin typeface="Aptos"/>
              </a:rPr>
              <a:t>fument quotidiennement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" y="5065776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96696" y="5204484"/>
            <a:ext cx="10149840" cy="2008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 u="sng" dirty="0">
                <a:solidFill>
                  <a:srgbClr val="254F52"/>
                </a:solidFill>
                <a:latin typeface="Aptos"/>
              </a:rPr>
              <a:t>Le </a:t>
            </a:r>
            <a:r>
              <a:rPr sz="1300" b="0" i="0" u="sng" dirty="0" err="1">
                <a:solidFill>
                  <a:srgbClr val="254F52"/>
                </a:solidFill>
                <a:latin typeface="Aptos"/>
              </a:rPr>
              <a:t>tabagisme</a:t>
            </a:r>
            <a:r>
              <a:rPr sz="1300" b="0" i="0" u="sng" dirty="0">
                <a:solidFill>
                  <a:srgbClr val="254F52"/>
                </a:solidFill>
                <a:latin typeface="Aptos"/>
              </a:rPr>
              <a:t> </a:t>
            </a:r>
            <a:r>
              <a:rPr sz="1300" b="0" i="0" u="sng" dirty="0" err="1">
                <a:solidFill>
                  <a:srgbClr val="254F52"/>
                </a:solidFill>
                <a:latin typeface="Aptos"/>
              </a:rPr>
              <a:t>quotidien</a:t>
            </a:r>
            <a:r>
              <a:rPr sz="1300" b="0" i="0" u="sng" dirty="0">
                <a:solidFill>
                  <a:srgbClr val="254F52"/>
                </a:solidFill>
                <a:latin typeface="Aptos"/>
              </a:rPr>
              <a:t> </a:t>
            </a:r>
            <a:r>
              <a:rPr sz="1300" b="0" i="0" u="sng" dirty="0" err="1">
                <a:solidFill>
                  <a:srgbClr val="254F52"/>
                </a:solidFill>
                <a:latin typeface="Aptos"/>
              </a:rPr>
              <a:t>concerne</a:t>
            </a:r>
            <a:r>
              <a:rPr sz="1300" b="0" i="0" u="sng" dirty="0">
                <a:solidFill>
                  <a:srgbClr val="254F52"/>
                </a:solidFill>
                <a:latin typeface="Aptos"/>
              </a:rPr>
              <a:t> </a:t>
            </a:r>
            <a:r>
              <a:rPr sz="1300" b="0" i="0" u="sng" dirty="0" err="1">
                <a:solidFill>
                  <a:srgbClr val="254F52"/>
                </a:solidFill>
                <a:latin typeface="Aptos"/>
              </a:rPr>
              <a:t>moins</a:t>
            </a:r>
            <a:r>
              <a:rPr sz="1300" b="0" i="0" u="sng" dirty="0">
                <a:solidFill>
                  <a:srgbClr val="254F52"/>
                </a:solidFill>
                <a:latin typeface="Aptos"/>
              </a:rPr>
              <a:t> de 2 </a:t>
            </a:r>
            <a:r>
              <a:rPr sz="1300" b="0" i="0" u="sng" dirty="0" err="1">
                <a:solidFill>
                  <a:srgbClr val="254F52"/>
                </a:solidFill>
                <a:latin typeface="Aptos"/>
              </a:rPr>
              <a:t>adultes</a:t>
            </a:r>
            <a:r>
              <a:rPr sz="1300" b="0" i="0" u="sng" dirty="0">
                <a:solidFill>
                  <a:srgbClr val="254F52"/>
                </a:solidFill>
                <a:latin typeface="Aptos"/>
              </a:rPr>
              <a:t> sur 10</a:t>
            </a:r>
            <a:r>
              <a:rPr lang="fr-FR" sz="1300" u="sng" dirty="0">
                <a:solidFill>
                  <a:srgbClr val="254F52"/>
                </a:solidFill>
                <a:latin typeface="Aptos"/>
              </a:rPr>
              <a:t>.</a:t>
            </a:r>
            <a:endParaRPr sz="1300" b="0" i="0" u="sng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2024 · France, adultes de 18 à 79 ans · Enquête transversale, édition 2024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SOURCE ↗  Santé publique France,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Baromètre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2024,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chapitre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«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Tabagisme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» (p. 21–30)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9640" y="652125"/>
            <a:ext cx="10332720" cy="378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 dirty="0">
                <a:solidFill>
                  <a:srgbClr val="254F52"/>
                </a:solidFill>
                <a:latin typeface="Aptos"/>
              </a:rPr>
              <a:t>Un </a:t>
            </a:r>
            <a:r>
              <a:rPr sz="2450" b="1" i="0" dirty="0" err="1">
                <a:solidFill>
                  <a:srgbClr val="254F52"/>
                </a:solidFill>
                <a:latin typeface="Aptos"/>
              </a:rPr>
              <a:t>recul</a:t>
            </a:r>
            <a:r>
              <a:rPr sz="2450" b="1" i="0" dirty="0">
                <a:solidFill>
                  <a:srgbClr val="254F52"/>
                </a:solidFill>
                <a:latin typeface="Aptos"/>
              </a:rPr>
              <a:t> net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97280" y="2148840"/>
            <a:ext cx="4279392" cy="210312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16736" y="2395728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5B6669"/>
                </a:solidFill>
                <a:latin typeface="Aptos"/>
              </a:rPr>
              <a:t>2021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761488"/>
            <a:ext cx="3703320" cy="8778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83BCD9"/>
                </a:solidFill>
                <a:latin typeface="Aptos"/>
              </a:rPr>
              <a:t>25 %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3712463"/>
            <a:ext cx="3749039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254F52"/>
                </a:solidFill>
                <a:latin typeface="Aptos"/>
              </a:rPr>
              <a:t>fument quotidiennement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10528" y="2148840"/>
            <a:ext cx="4279392" cy="210312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729984" y="2395728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5B6669"/>
                </a:solidFill>
                <a:latin typeface="Aptos"/>
              </a:rPr>
              <a:t>2024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93408" y="2761488"/>
            <a:ext cx="3703320" cy="8778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5200" b="1" i="0">
                <a:solidFill>
                  <a:srgbClr val="47B4AA"/>
                </a:solidFill>
                <a:latin typeface="Aptos"/>
              </a:rPr>
              <a:t>18 %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3712463"/>
            <a:ext cx="3749039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254F52"/>
                </a:solidFill>
                <a:latin typeface="Aptos"/>
              </a:rPr>
              <a:t>fument quotidiennement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" y="5285232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4984" y="5405496"/>
            <a:ext cx="4361688" cy="4227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>
              <a:lnSpc>
                <a:spcPct val="103000"/>
              </a:lnSpc>
            </a:pPr>
            <a:r>
              <a:rPr lang="fr-FR" sz="1300" u="sng" dirty="0">
                <a:solidFill>
                  <a:srgbClr val="173F47"/>
                </a:solidFill>
                <a:latin typeface="Aptos"/>
              </a:rPr>
              <a:t>– 7 points de pourcentage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endParaRPr sz="1300" b="0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2021 et 2024 · France hexagonale, 18–75 ans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SOURCE ↗  Santé publique France,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Baromètre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2024,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synthèse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«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Tabagisme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»</a:t>
            </a:r>
          </a:p>
        </p:txBody>
      </p: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C82154CC-9AA3-DF71-6048-E9E90F7BD04D}"/>
              </a:ext>
            </a:extLst>
          </p:cNvPr>
          <p:cNvCxnSpPr/>
          <p:nvPr/>
        </p:nvCxnSpPr>
        <p:spPr>
          <a:xfrm>
            <a:off x="5468112" y="3264408"/>
            <a:ext cx="90525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875520" cy="21031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019" b="1">
                <a:solidFill>
                  <a:srgbClr val="276279"/>
                </a:solidFill>
                <a:latin typeface="Arial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2330" b="1">
                <a:solidFill>
                  <a:srgbClr val="254F52"/>
                </a:solidFill>
                <a:latin typeface="Arial"/>
              </a:rPr>
              <a:t>Pourquoi le tabagisme recule-t-il en France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9576"/>
            <a:ext cx="10451592" cy="22860"/>
          </a:xfrm>
          <a:prstGeom prst="rect">
            <a:avLst/>
          </a:prstGeom>
          <a:solidFill>
            <a:srgbClr val="D9E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355837"/>
            <a:ext cx="10287000" cy="18697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215" b="0" dirty="0">
                <a:solidFill>
                  <a:srgbClr val="5B6669"/>
                </a:solidFill>
                <a:latin typeface="Arial"/>
              </a:rPr>
              <a:t>Un </a:t>
            </a:r>
            <a:r>
              <a:rPr sz="1215" b="0" dirty="0" err="1">
                <a:solidFill>
                  <a:srgbClr val="5B6669"/>
                </a:solidFill>
                <a:latin typeface="Arial"/>
              </a:rPr>
              <a:t>effet</a:t>
            </a:r>
            <a:r>
              <a:rPr sz="1215" b="0" dirty="0">
                <a:solidFill>
                  <a:srgbClr val="5B6669"/>
                </a:solidFill>
                <a:latin typeface="Arial"/>
              </a:rPr>
              <a:t> </a:t>
            </a:r>
            <a:r>
              <a:rPr sz="1215" b="1" dirty="0" err="1">
                <a:solidFill>
                  <a:srgbClr val="5B6669"/>
                </a:solidFill>
                <a:latin typeface="Arial"/>
              </a:rPr>
              <a:t>multifactoriel</a:t>
            </a:r>
            <a:r>
              <a:rPr sz="1215" b="0" dirty="0">
                <a:solidFill>
                  <a:srgbClr val="5B6669"/>
                </a:solidFill>
                <a:latin typeface="Arial"/>
              </a:rPr>
              <a:t> : </a:t>
            </a:r>
            <a:r>
              <a:rPr sz="1215" b="0" dirty="0" err="1">
                <a:solidFill>
                  <a:srgbClr val="5B6669"/>
                </a:solidFill>
                <a:latin typeface="Arial"/>
              </a:rPr>
              <a:t>réglementation</a:t>
            </a:r>
            <a:r>
              <a:rPr sz="1215" b="0" dirty="0">
                <a:solidFill>
                  <a:srgbClr val="5B6669"/>
                </a:solidFill>
                <a:latin typeface="Arial"/>
              </a:rPr>
              <a:t>, </a:t>
            </a:r>
            <a:r>
              <a:rPr sz="1215" b="0" dirty="0" err="1">
                <a:solidFill>
                  <a:srgbClr val="5B6669"/>
                </a:solidFill>
                <a:latin typeface="Arial"/>
              </a:rPr>
              <a:t>prévention</a:t>
            </a:r>
            <a:r>
              <a:rPr sz="1215" b="0" dirty="0">
                <a:solidFill>
                  <a:srgbClr val="5B6669"/>
                </a:solidFill>
                <a:latin typeface="Arial"/>
              </a:rPr>
              <a:t> et </a:t>
            </a:r>
            <a:r>
              <a:rPr sz="1215" b="0" dirty="0" err="1">
                <a:solidFill>
                  <a:srgbClr val="5B6669"/>
                </a:solidFill>
                <a:latin typeface="Arial"/>
              </a:rPr>
              <a:t>accompagnement</a:t>
            </a:r>
            <a:r>
              <a:rPr sz="1215" b="0" dirty="0">
                <a:solidFill>
                  <a:srgbClr val="5B6669"/>
                </a:solidFill>
                <a:latin typeface="Arial"/>
              </a:rPr>
              <a:t> des </a:t>
            </a:r>
            <a:r>
              <a:rPr sz="1215" b="0" dirty="0" err="1">
                <a:solidFill>
                  <a:srgbClr val="5B6669"/>
                </a:solidFill>
                <a:latin typeface="Arial"/>
              </a:rPr>
              <a:t>fumeurs</a:t>
            </a:r>
            <a:endParaRPr sz="1215" b="0" dirty="0">
              <a:solidFill>
                <a:srgbClr val="5B6669"/>
              </a:solidFill>
              <a:latin typeface="Arial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13232" y="1923975"/>
            <a:ext cx="3282696" cy="1161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77824" y="1970022"/>
            <a:ext cx="420624" cy="347472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86968" y="2021318"/>
            <a:ext cx="384048" cy="23774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/>
            <a:r>
              <a:rPr sz="1110" b="1" dirty="0">
                <a:solidFill>
                  <a:srgbClr val="FFFFFF"/>
                </a:solidFill>
                <a:latin typeface="Arial"/>
              </a:rPr>
              <a:t>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8448" y="1960551"/>
            <a:ext cx="2496312" cy="3931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335" b="1" dirty="0">
                <a:solidFill>
                  <a:srgbClr val="173F46"/>
                </a:solidFill>
                <a:latin typeface="Arial"/>
              </a:rPr>
              <a:t>Prix et </a:t>
            </a:r>
            <a:r>
              <a:rPr sz="1335" b="1" dirty="0" err="1">
                <a:solidFill>
                  <a:srgbClr val="173F46"/>
                </a:solidFill>
                <a:latin typeface="Arial"/>
              </a:rPr>
              <a:t>fiscalité</a:t>
            </a:r>
            <a:endParaRPr sz="1335" b="1" dirty="0">
              <a:solidFill>
                <a:srgbClr val="173F46"/>
              </a:solidFill>
              <a:latin typeface="Arial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09246" y="2386424"/>
            <a:ext cx="3223258" cy="807913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marL="0" marR="0" algn="l">
              <a:buNone/>
            </a:pPr>
            <a:r>
              <a:rPr lang="fr-FR" sz="1050" b="0" i="0" dirty="0">
                <a:solidFill>
                  <a:srgbClr val="3F3F3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Selon l’OFDT, les hausses de prix du tabac, associées aux politiques de prévention, ont contribué à une forte baisse des ventes de cigarettes. </a:t>
            </a:r>
          </a:p>
          <a:p>
            <a:r>
              <a:rPr lang="fr-FR" sz="1050" b="1" dirty="0">
                <a:solidFill>
                  <a:srgbClr val="F6E037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050" dirty="0">
                <a:solidFill>
                  <a:srgbClr val="3F3F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prix représente un frein à l’achat </a:t>
            </a:r>
            <a:endParaRPr lang="fr-FR" sz="1050" b="0" i="0" dirty="0">
              <a:solidFill>
                <a:srgbClr val="3F3F3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buNone/>
            </a:pPr>
            <a:endParaRPr lang="fr-FR" sz="1050" b="0" i="0" dirty="0">
              <a:solidFill>
                <a:srgbClr val="0D0D0D"/>
              </a:solidFill>
              <a:effectLst/>
              <a:latin typeface="-apple-system-body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4160520" y="1923975"/>
            <a:ext cx="3282696" cy="1161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315968" y="2070279"/>
            <a:ext cx="420624" cy="347472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334256" y="2106855"/>
            <a:ext cx="384048" cy="23774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/>
            <a:r>
              <a:rPr sz="1110" b="1">
                <a:solidFill>
                  <a:srgbClr val="FFFFFF"/>
                </a:solidFill>
                <a:latin typeface="Arial"/>
              </a:rPr>
              <a:t>02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837176" y="2042847"/>
            <a:ext cx="2496312" cy="3931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335" b="1">
                <a:solidFill>
                  <a:srgbClr val="173F46"/>
                </a:solidFill>
                <a:latin typeface="Arial"/>
              </a:rPr>
              <a:t>Paquet neutre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3400" y="2481759"/>
            <a:ext cx="2926079" cy="51206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l"/>
            <a:r>
              <a:rPr sz="1045" b="0">
                <a:solidFill>
                  <a:srgbClr val="5B6669"/>
                </a:solidFill>
                <a:latin typeface="Arial"/>
              </a:rPr>
              <a:t>Avertissements sanitaires et réduction de l’attractivité du paquet.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607808" y="1923975"/>
            <a:ext cx="3401568" cy="116128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763256" y="2070279"/>
            <a:ext cx="420624" cy="347472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781544" y="2106855"/>
            <a:ext cx="384048" cy="23774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/>
            <a:r>
              <a:rPr sz="1110" b="1">
                <a:solidFill>
                  <a:srgbClr val="FFFFFF"/>
                </a:solidFill>
                <a:latin typeface="Arial"/>
              </a:rPr>
              <a:t>03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4464" y="2042847"/>
            <a:ext cx="2615184" cy="3931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335" b="1">
                <a:solidFill>
                  <a:srgbClr val="173F46"/>
                </a:solidFill>
                <a:latin typeface="Arial"/>
              </a:rPr>
              <a:t>Espaces sans tabac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90688" y="2481759"/>
            <a:ext cx="3044952" cy="512064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l"/>
            <a:r>
              <a:rPr sz="1045" b="0">
                <a:solidFill>
                  <a:srgbClr val="5B6669"/>
                </a:solidFill>
                <a:latin typeface="Arial"/>
              </a:rPr>
              <a:t>Protection contre la fumée et dénormalisation du geste de fumer.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713232" y="3412203"/>
            <a:ext cx="5029200" cy="115214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68680" y="3558508"/>
            <a:ext cx="420624" cy="347472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886968" y="3595084"/>
            <a:ext cx="384048" cy="23774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/>
            <a:r>
              <a:rPr sz="1110" b="1">
                <a:solidFill>
                  <a:srgbClr val="FFFFFF"/>
                </a:solidFill>
                <a:latin typeface="Arial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89888" y="3531075"/>
            <a:ext cx="4242816" cy="3931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335" b="1">
                <a:solidFill>
                  <a:srgbClr val="173F46"/>
                </a:solidFill>
                <a:latin typeface="Arial"/>
              </a:rPr>
              <a:t>Prévention et mobilisation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2000" y="3951699"/>
            <a:ext cx="5029200" cy="483979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l"/>
            <a:r>
              <a:rPr sz="1045" b="0" dirty="0">
                <a:solidFill>
                  <a:srgbClr val="3F3F3E"/>
                </a:solidFill>
                <a:latin typeface="Arial"/>
              </a:rPr>
              <a:t>Mois sans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tabac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(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depuis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2016),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campagnes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et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compétences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psychosociales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.</a:t>
            </a:r>
            <a:endParaRPr lang="fr-FR" sz="1045" b="0" dirty="0">
              <a:solidFill>
                <a:srgbClr val="3F3F3E"/>
              </a:solidFill>
              <a:latin typeface="Arial"/>
            </a:endParaRPr>
          </a:p>
          <a:p>
            <a:r>
              <a:rPr lang="fr-FR" sz="1050" b="1" dirty="0">
                <a:solidFill>
                  <a:srgbClr val="F6E037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1050" dirty="0">
                <a:solidFill>
                  <a:srgbClr val="3F3F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050" dirty="0">
                <a:solidFill>
                  <a:srgbClr val="3F3F3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Santé publique France estime qu'environ 1,8 million de tentatives d'arrêt étaient attribuables à Mois sans tabac sur la période 2016-2019.</a:t>
            </a:r>
            <a:endParaRPr lang="fr-FR" sz="1045" b="0" dirty="0">
              <a:solidFill>
                <a:srgbClr val="3F3F3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5897880" y="3412203"/>
            <a:ext cx="5111496" cy="1152144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053328" y="3558508"/>
            <a:ext cx="420624" cy="347472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071616" y="3595084"/>
            <a:ext cx="384048" cy="237744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ctr"/>
            <a:r>
              <a:rPr sz="1110" b="1">
                <a:solidFill>
                  <a:srgbClr val="FFFFFF"/>
                </a:solidFill>
                <a:latin typeface="Arial"/>
              </a:rPr>
              <a:t>05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74536" y="3531075"/>
            <a:ext cx="4325112" cy="393192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pPr algn="l"/>
            <a:r>
              <a:rPr sz="1335" b="1">
                <a:solidFill>
                  <a:srgbClr val="173F46"/>
                </a:solidFill>
                <a:latin typeface="Arial"/>
              </a:rPr>
              <a:t>Aides à l’arrêt plus accessibles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080760" y="3935348"/>
            <a:ext cx="4754880" cy="806375"/>
          </a:xfrm>
          <a:prstGeom prst="rect">
            <a:avLst/>
          </a:prstGeom>
          <a:noFill/>
        </p:spPr>
        <p:txBody>
          <a:bodyPr wrap="square" lIns="9144" tIns="0" rIns="9144" bIns="0" anchor="t">
            <a:spAutoFit/>
          </a:bodyPr>
          <a:lstStyle/>
          <a:p>
            <a:pPr algn="l"/>
            <a:r>
              <a:rPr sz="1045" b="0" dirty="0">
                <a:solidFill>
                  <a:srgbClr val="3F3F3E"/>
                </a:solidFill>
                <a:latin typeface="Arial"/>
              </a:rPr>
              <a:t>Conseils des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professionnels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et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remboursement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des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substituts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 </a:t>
            </a:r>
            <a:r>
              <a:rPr sz="1045" b="0" dirty="0" err="1">
                <a:solidFill>
                  <a:srgbClr val="3F3F3E"/>
                </a:solidFill>
                <a:latin typeface="Arial"/>
              </a:rPr>
              <a:t>nicotiniques</a:t>
            </a:r>
            <a:r>
              <a:rPr sz="1045" b="0" dirty="0">
                <a:solidFill>
                  <a:srgbClr val="3F3F3E"/>
                </a:solidFill>
                <a:latin typeface="Arial"/>
              </a:rPr>
              <a:t>.</a:t>
            </a:r>
            <a:endParaRPr lang="fr-FR" sz="1045" b="0" dirty="0">
              <a:solidFill>
                <a:srgbClr val="3F3F3E"/>
              </a:solidFill>
              <a:latin typeface="Arial"/>
            </a:endParaRPr>
          </a:p>
          <a:p>
            <a:r>
              <a:rPr lang="fr-FR" sz="1050" b="1" dirty="0">
                <a:solidFill>
                  <a:srgbClr val="F6E037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fr-FR" sz="1050" dirty="0">
                <a:solidFill>
                  <a:srgbClr val="3F3F3E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fr-FR" sz="1050" i="0" dirty="0">
                <a:solidFill>
                  <a:srgbClr val="3F3F3E"/>
                </a:solidFill>
                <a:effectLst/>
                <a:latin typeface="Arial" panose="020B0604020202020204" pitchFamily="34" charset="0"/>
              </a:rPr>
              <a:t>Les études scientifiques ont montré que les substituts nicotiniques sont efficaces pour vous aider à arrêter le tabac : ils augmentent vos chances de réussite de 50 % à 70 %</a:t>
            </a:r>
            <a:endParaRPr lang="fr-FR" sz="1050" dirty="0">
              <a:solidFill>
                <a:srgbClr val="3F3F3E"/>
              </a:solidFill>
              <a:latin typeface="Arial"/>
            </a:endParaRPr>
          </a:p>
          <a:p>
            <a:pPr algn="l"/>
            <a:endParaRPr sz="1045" b="0" dirty="0">
              <a:solidFill>
                <a:srgbClr val="5B6669"/>
              </a:solidFill>
              <a:latin typeface="Arial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685800" y="4906873"/>
            <a:ext cx="10762488" cy="748691"/>
          </a:xfrm>
          <a:prstGeom prst="roundRect">
            <a:avLst/>
          </a:prstGeom>
          <a:solidFill>
            <a:srgbClr val="F3F8F8"/>
          </a:solidFill>
          <a:ln w="1016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05256" y="5009202"/>
            <a:ext cx="9985248" cy="507831"/>
          </a:xfrm>
          <a:prstGeom prst="rect">
            <a:avLst/>
          </a:prstGeom>
          <a:noFill/>
        </p:spPr>
        <p:txBody>
          <a:bodyPr wrap="square" lIns="9144" tIns="0" rIns="9144" bIns="0" anchor="ctr">
            <a:spAutoFit/>
          </a:bodyPr>
          <a:lstStyle/>
          <a:p>
            <a:r>
              <a:rPr lang="fr-FR" sz="1100" b="1"/>
              <a:t>En deux décennies, les ventes de tabac dans le réseau des buralistes ont diminué de plus de moitié, passant d’environ 92 000 tonnes en 2000 à 33 000 tonnes en 2024.</a:t>
            </a:r>
            <a:endParaRPr lang="fr-FR" sz="1100"/>
          </a:p>
          <a:p>
            <a:r>
              <a:rPr lang="fr-FR" sz="1100" b="1"/>
              <a:t>Cette évolution s'inscrit dans un contexte de développement des circuits parallèles d'approvisionnement (contrebande, achats transfrontaliers). Selon l'étude TAFE publiée en 2025, 17,7 % du tabac consommé en France échappait à la fiscalité nationale en 2023.</a:t>
            </a:r>
            <a:endParaRPr lang="fr-FR" sz="11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98AB898-FED3-C8CF-B449-505AEF94A17A}"/>
              </a:ext>
            </a:extLst>
          </p:cNvPr>
          <p:cNvSpPr/>
          <p:nvPr/>
        </p:nvSpPr>
        <p:spPr>
          <a:xfrm>
            <a:off x="694944" y="5980176"/>
            <a:ext cx="10762488" cy="694944"/>
          </a:xfrm>
          <a:prstGeom prst="rect">
            <a:avLst/>
          </a:prstGeom>
          <a:solidFill>
            <a:srgbClr val="FFFFFF"/>
          </a:solidFill>
          <a:ln w="10160">
            <a:solidFill>
              <a:srgbClr val="D8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0F5DF3B4-005E-E099-EE8E-B675F635BE59}"/>
              </a:ext>
            </a:extLst>
          </p:cNvPr>
          <p:cNvSpPr/>
          <p:nvPr/>
        </p:nvSpPr>
        <p:spPr>
          <a:xfrm>
            <a:off x="722376" y="5980176"/>
            <a:ext cx="10762488" cy="18288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41">
            <a:extLst>
              <a:ext uri="{FF2B5EF4-FFF2-40B4-BE49-F238E27FC236}">
                <a16:creationId xmlns:a16="http://schemas.microsoft.com/office/drawing/2014/main" id="{72FC382A-BD3F-6EEF-B216-EDFC82E88C98}"/>
              </a:ext>
            </a:extLst>
          </p:cNvPr>
          <p:cNvSpPr txBox="1"/>
          <p:nvPr/>
        </p:nvSpPr>
        <p:spPr>
          <a:xfrm>
            <a:off x="822960" y="6222492"/>
            <a:ext cx="4919472" cy="16459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815" b="0" u="sng">
                <a:solidFill>
                  <a:srgbClr val="298B88"/>
                </a:solidFill>
                <a:latin typeface="Arial"/>
                <a:hlinkClick r:id="rId4"/>
              </a:rPr>
              <a:t>SOURCE ↗ Santé publique France · 15/10/2025</a:t>
            </a:r>
          </a:p>
        </p:txBody>
      </p:sp>
      <p:sp>
        <p:nvSpPr>
          <p:cNvPr id="54" name="TextBox 42">
            <a:extLst>
              <a:ext uri="{FF2B5EF4-FFF2-40B4-BE49-F238E27FC236}">
                <a16:creationId xmlns:a16="http://schemas.microsoft.com/office/drawing/2014/main" id="{9AB030CE-C0BA-9DD6-C429-17D4916FFA6B}"/>
              </a:ext>
            </a:extLst>
          </p:cNvPr>
          <p:cNvSpPr txBox="1"/>
          <p:nvPr/>
        </p:nvSpPr>
        <p:spPr>
          <a:xfrm>
            <a:off x="5687568" y="6222492"/>
            <a:ext cx="5468112" cy="16459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815" b="0" u="sng" dirty="0">
                <a:solidFill>
                  <a:srgbClr val="298B88"/>
                </a:solidFill>
                <a:latin typeface="Arial"/>
                <a:hlinkClick r:id="rId5"/>
              </a:rPr>
              <a:t>SOURCE ↗ OFDT · ventes de </a:t>
            </a:r>
            <a:r>
              <a:rPr sz="815" b="0" u="sng" dirty="0" err="1">
                <a:solidFill>
                  <a:srgbClr val="298B88"/>
                </a:solidFill>
                <a:latin typeface="Arial"/>
                <a:hlinkClick r:id="rId5"/>
              </a:rPr>
              <a:t>tabac</a:t>
            </a:r>
            <a:r>
              <a:rPr sz="815" b="0" u="sng" dirty="0">
                <a:solidFill>
                  <a:srgbClr val="298B88"/>
                </a:solidFill>
                <a:latin typeface="Arial"/>
                <a:hlinkClick r:id="rId5"/>
              </a:rPr>
              <a:t> · 04/06/2025</a:t>
            </a:r>
          </a:p>
        </p:txBody>
      </p:sp>
      <p:sp>
        <p:nvSpPr>
          <p:cNvPr id="56" name="TextBox 43">
            <a:extLst>
              <a:ext uri="{FF2B5EF4-FFF2-40B4-BE49-F238E27FC236}">
                <a16:creationId xmlns:a16="http://schemas.microsoft.com/office/drawing/2014/main" id="{1993ACED-2010-CD79-5608-72790D1D0BAC}"/>
              </a:ext>
            </a:extLst>
          </p:cNvPr>
          <p:cNvSpPr txBox="1"/>
          <p:nvPr/>
        </p:nvSpPr>
        <p:spPr>
          <a:xfrm>
            <a:off x="822960" y="6441948"/>
            <a:ext cx="4919472" cy="16459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815" b="0" u="sng">
                <a:solidFill>
                  <a:srgbClr val="298B88"/>
                </a:solidFill>
                <a:latin typeface="Arial"/>
                <a:hlinkClick r:id="rId6"/>
              </a:rPr>
              <a:t>SOURCE ↗ Mois sans tabac · BEH 2021</a:t>
            </a:r>
          </a:p>
        </p:txBody>
      </p:sp>
      <p:sp>
        <p:nvSpPr>
          <p:cNvPr id="58" name="TextBox 44">
            <a:extLst>
              <a:ext uri="{FF2B5EF4-FFF2-40B4-BE49-F238E27FC236}">
                <a16:creationId xmlns:a16="http://schemas.microsoft.com/office/drawing/2014/main" id="{FC7CC5DE-FEED-217C-E621-92D0391DCE8E}"/>
              </a:ext>
            </a:extLst>
          </p:cNvPr>
          <p:cNvSpPr txBox="1"/>
          <p:nvPr/>
        </p:nvSpPr>
        <p:spPr>
          <a:xfrm>
            <a:off x="5687568" y="6441948"/>
            <a:ext cx="5468112" cy="16459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815" b="0" u="sng" dirty="0">
                <a:solidFill>
                  <a:srgbClr val="298B88"/>
                </a:solidFill>
                <a:latin typeface="Arial"/>
                <a:hlinkClick r:id="rId7"/>
              </a:rPr>
              <a:t>SOURCE ↗ Assurance </a:t>
            </a:r>
            <a:r>
              <a:rPr sz="815" b="0" u="sng" dirty="0" err="1">
                <a:solidFill>
                  <a:srgbClr val="298B88"/>
                </a:solidFill>
                <a:latin typeface="Arial"/>
                <a:hlinkClick r:id="rId7"/>
              </a:rPr>
              <a:t>Maladie</a:t>
            </a:r>
            <a:r>
              <a:rPr sz="815" b="0" u="sng" dirty="0">
                <a:solidFill>
                  <a:srgbClr val="298B88"/>
                </a:solidFill>
                <a:latin typeface="Arial"/>
                <a:hlinkClick r:id="rId7"/>
              </a:rPr>
              <a:t> · 04/12/2025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EAE795D-7234-A789-0FF0-8200A9F758F2}"/>
              </a:ext>
            </a:extLst>
          </p:cNvPr>
          <p:cNvSpPr txBox="1"/>
          <p:nvPr/>
        </p:nvSpPr>
        <p:spPr>
          <a:xfrm>
            <a:off x="8577072" y="6179067"/>
            <a:ext cx="2670048" cy="4708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20" dirty="0">
                <a:hlinkClick r:id="rId8"/>
              </a:rPr>
              <a:t>Étude TAFE 2025 : 17,7 % du tabac échappe à la fiscalité nationale | Portail de la Direction Générale des Douanes et Droits Indirects</a:t>
            </a:r>
            <a:endParaRPr lang="fr-FR" sz="8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Les hommes fument davantage que les femmes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" y="2359152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Hommes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54296" y="2409444"/>
            <a:ext cx="484632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54296" y="2409444"/>
            <a:ext cx="3182416" cy="192024"/>
          </a:xfrm>
          <a:prstGeom prst="roundRect">
            <a:avLst>
              <a:gd name="adj" fmla="val 12000"/>
            </a:avLst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83496" y="2335377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76279"/>
                </a:solidFill>
                <a:latin typeface="Aptos"/>
              </a:rPr>
              <a:t>19,7 %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8136" y="3264408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Femmes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654296" y="3314700"/>
            <a:ext cx="484632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654296" y="3314700"/>
            <a:ext cx="2471623" cy="19202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683496" y="3240633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B4AA"/>
                </a:solidFill>
                <a:latin typeface="Aptos"/>
              </a:rPr>
              <a:t>15,3 %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4672" y="4873752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14984" y="4924044"/>
            <a:ext cx="10149840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 dirty="0" err="1">
                <a:solidFill>
                  <a:srgbClr val="254F52"/>
                </a:solidFill>
                <a:latin typeface="Aptos"/>
              </a:rPr>
              <a:t>Écart</a:t>
            </a:r>
            <a:r>
              <a:rPr sz="1300" b="0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254F52"/>
                </a:solidFill>
                <a:latin typeface="Aptos"/>
              </a:rPr>
              <a:t>observé</a:t>
            </a:r>
            <a:r>
              <a:rPr sz="1300" b="0" i="0" dirty="0">
                <a:solidFill>
                  <a:srgbClr val="254F52"/>
                </a:solidFill>
                <a:latin typeface="Aptos"/>
              </a:rPr>
              <a:t> : 4,4 points de </a:t>
            </a:r>
            <a:r>
              <a:rPr sz="1300" b="0" i="0" dirty="0" err="1">
                <a:solidFill>
                  <a:srgbClr val="254F52"/>
                </a:solidFill>
                <a:latin typeface="Aptos"/>
              </a:rPr>
              <a:t>pourcentage</a:t>
            </a:r>
            <a:r>
              <a:rPr sz="1300" b="0" i="0" dirty="0">
                <a:solidFill>
                  <a:srgbClr val="254F52"/>
                </a:solidFill>
                <a:latin typeface="Aptos"/>
              </a:rPr>
              <a:t>, pour le </a:t>
            </a:r>
            <a:r>
              <a:rPr sz="1300" b="0" i="0" dirty="0" err="1">
                <a:solidFill>
                  <a:srgbClr val="254F52"/>
                </a:solidFill>
                <a:latin typeface="Aptos"/>
              </a:rPr>
              <a:t>tabagisme</a:t>
            </a:r>
            <a:r>
              <a:rPr sz="1300" b="0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300" b="0" i="0" dirty="0" err="1">
                <a:solidFill>
                  <a:srgbClr val="254F52"/>
                </a:solidFill>
                <a:latin typeface="Aptos"/>
              </a:rPr>
              <a:t>quotidien</a:t>
            </a:r>
            <a:r>
              <a:rPr sz="1300" b="0" i="0" dirty="0">
                <a:solidFill>
                  <a:srgbClr val="254F52"/>
                </a:solidFill>
                <a:latin typeface="Aptos"/>
              </a:rPr>
              <a:t>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2024 · France, adultes de 18 à 79 ans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Baromètre 2024, chapitre « Tabagisme » (p. 21–30)</a:t>
            </a:r>
          </a:p>
        </p:txBody>
      </p: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BFEFEE8-DFD1-2B80-3508-9304F7B9CD87}"/>
              </a:ext>
            </a:extLst>
          </p:cNvPr>
          <p:cNvCxnSpPr>
            <a:cxnSpLocks/>
          </p:cNvCxnSpPr>
          <p:nvPr/>
        </p:nvCxnSpPr>
        <p:spPr>
          <a:xfrm flipV="1">
            <a:off x="10597896" y="2701137"/>
            <a:ext cx="0" cy="54132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Une consommation socialement différenciée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334535"/>
            <a:ext cx="10241280" cy="19300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 dirty="0" err="1">
                <a:solidFill>
                  <a:srgbClr val="5B6669"/>
                </a:solidFill>
                <a:latin typeface="Aptos"/>
              </a:rPr>
              <a:t>Tabagisme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quotidien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selon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la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catégorie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socioprofessionnelle</a:t>
            </a:r>
            <a:endParaRPr sz="1250" b="0" i="0" dirty="0">
              <a:solidFill>
                <a:srgbClr val="5B666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6696" y="2121408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Ouvriers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62856" y="2171700"/>
            <a:ext cx="5148072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562856" y="2171700"/>
            <a:ext cx="3691903" cy="192024"/>
          </a:xfrm>
          <a:prstGeom prst="roundRect">
            <a:avLst>
              <a:gd name="adj" fmla="val 12000"/>
            </a:avLst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893808" y="2097633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76279"/>
                </a:solidFill>
                <a:latin typeface="Aptos"/>
              </a:rPr>
              <a:t>25,1 %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6696" y="2889504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Employés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62856" y="2939796"/>
            <a:ext cx="5148072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562856" y="2939796"/>
            <a:ext cx="2721123" cy="192024"/>
          </a:xfrm>
          <a:prstGeom prst="roundRect">
            <a:avLst>
              <a:gd name="adj" fmla="val 12000"/>
            </a:avLst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893808" y="2865729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83BCD9"/>
                </a:solidFill>
                <a:latin typeface="Aptos"/>
              </a:rPr>
              <a:t>18,5 %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96696" y="3657600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Cadres et professions intellectuelles sup.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62856" y="3707891"/>
            <a:ext cx="5148072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562856" y="3707891"/>
            <a:ext cx="1735635" cy="19202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893808" y="3633825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B4AA"/>
                </a:solidFill>
                <a:latin typeface="Aptos"/>
              </a:rPr>
              <a:t>11,8 %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672" y="4919472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014984" y="4969764"/>
            <a:ext cx="10149840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254F52"/>
                </a:solidFill>
                <a:latin typeface="Aptos"/>
              </a:rPr>
              <a:t>La prévalence est 2,1 fois plus élevée chez les ouvriers que chez les cadres.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4672" y="6098153"/>
            <a:ext cx="10607040" cy="1389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dirty="0">
                <a:solidFill>
                  <a:srgbClr val="5B6669"/>
                </a:solidFill>
                <a:latin typeface="Aptos"/>
              </a:rPr>
              <a:t>2024 · France,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adultes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de 18 à 79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ans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·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Baromètre 2024, chapitre « Tabagisme » (p. 21–30)</a:t>
            </a:r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DAE0C288-0E63-E967-C20B-E6E4EA0644D5}"/>
              </a:ext>
            </a:extLst>
          </p:cNvPr>
          <p:cNvCxnSpPr>
            <a:cxnSpLocks/>
          </p:cNvCxnSpPr>
          <p:nvPr/>
        </p:nvCxnSpPr>
        <p:spPr>
          <a:xfrm flipV="1">
            <a:off x="10750296" y="2461563"/>
            <a:ext cx="0" cy="4041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A788D373-EDCA-3255-2406-170218F99AC1}"/>
              </a:ext>
            </a:extLst>
          </p:cNvPr>
          <p:cNvCxnSpPr>
            <a:cxnSpLocks/>
          </p:cNvCxnSpPr>
          <p:nvPr/>
        </p:nvCxnSpPr>
        <p:spPr>
          <a:xfrm flipV="1">
            <a:off x="10750296" y="3231489"/>
            <a:ext cx="0" cy="41331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4864" y="32004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9184"/>
            <a:ext cx="987552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19" b="1">
                <a:solidFill>
                  <a:srgbClr val="276279"/>
                </a:solidFill>
                <a:latin typeface="Arial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645899"/>
            <a:ext cx="10533888" cy="3724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20" b="1" dirty="0" err="1">
                <a:solidFill>
                  <a:srgbClr val="254F52"/>
                </a:solidFill>
                <a:latin typeface="Arial"/>
              </a:rPr>
              <a:t>EnCLASS</a:t>
            </a:r>
            <a:r>
              <a:rPr sz="2420" b="1" dirty="0">
                <a:solidFill>
                  <a:srgbClr val="254F52"/>
                </a:solidFill>
                <a:latin typeface="Arial"/>
              </a:rPr>
              <a:t> 2024 :</a:t>
            </a:r>
            <a:r>
              <a:rPr lang="fr-FR" sz="2420" b="1" dirty="0">
                <a:solidFill>
                  <a:srgbClr val="254F52"/>
                </a:solidFill>
                <a:latin typeface="Arial"/>
              </a:rPr>
              <a:t> les premières générations sans tabac en perspective ?</a:t>
            </a:r>
            <a:r>
              <a:rPr sz="2420" b="1" dirty="0">
                <a:solidFill>
                  <a:srgbClr val="254F52"/>
                </a:solidFill>
                <a:latin typeface="Arial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9576"/>
            <a:ext cx="10451592" cy="22860"/>
          </a:xfrm>
          <a:prstGeom prst="rect">
            <a:avLst/>
          </a:prstGeom>
          <a:solidFill>
            <a:srgbClr val="D9E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71016"/>
            <a:ext cx="102870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40" b="0">
                <a:solidFill>
                  <a:srgbClr val="5B6669"/>
                </a:solidFill>
                <a:latin typeface="Arial"/>
              </a:rPr>
              <a:t>À distinguer : expérimentation (au moins une fois) et usage quotidien</a:t>
            </a:r>
          </a:p>
        </p:txBody>
      </p:sp>
      <p:sp>
        <p:nvSpPr>
          <p:cNvPr id="8" name="Rectangle 7"/>
          <p:cNvSpPr/>
          <p:nvPr/>
        </p:nvSpPr>
        <p:spPr>
          <a:xfrm>
            <a:off x="722376" y="6035040"/>
            <a:ext cx="10762488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22376" y="6035040"/>
            <a:ext cx="10762488" cy="19202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3816" y="6067044"/>
            <a:ext cx="10561320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30" b="1" dirty="0">
                <a:solidFill>
                  <a:srgbClr val="5B6669"/>
                </a:solidFill>
                <a:latin typeface="Arial"/>
              </a:rPr>
              <a:t>2024 · France </a:t>
            </a:r>
            <a:r>
              <a:rPr sz="830" b="1" dirty="0" err="1">
                <a:solidFill>
                  <a:srgbClr val="5B6669"/>
                </a:solidFill>
                <a:latin typeface="Arial"/>
              </a:rPr>
              <a:t>hexagonale</a:t>
            </a:r>
            <a:r>
              <a:rPr sz="830" b="1" dirty="0">
                <a:solidFill>
                  <a:srgbClr val="5B6669"/>
                </a:solidFill>
                <a:latin typeface="Arial"/>
              </a:rPr>
              <a:t> · </a:t>
            </a:r>
            <a:r>
              <a:rPr sz="830" b="1" dirty="0" err="1">
                <a:solidFill>
                  <a:srgbClr val="5B6669"/>
                </a:solidFill>
                <a:latin typeface="Arial"/>
              </a:rPr>
              <a:t>Collégiens</a:t>
            </a:r>
            <a:r>
              <a:rPr sz="830" b="1" dirty="0">
                <a:solidFill>
                  <a:srgbClr val="5B6669"/>
                </a:solidFill>
                <a:latin typeface="Arial"/>
              </a:rPr>
              <a:t> et </a:t>
            </a:r>
            <a:r>
              <a:rPr sz="830" b="1" dirty="0" err="1">
                <a:solidFill>
                  <a:srgbClr val="5B6669"/>
                </a:solidFill>
                <a:latin typeface="Arial"/>
              </a:rPr>
              <a:t>lycéens</a:t>
            </a:r>
            <a:r>
              <a:rPr sz="830" b="1" dirty="0">
                <a:solidFill>
                  <a:srgbClr val="5B6669"/>
                </a:solidFill>
                <a:latin typeface="Arial"/>
              </a:rPr>
              <a:t> (11 731 </a:t>
            </a:r>
            <a:r>
              <a:rPr sz="830" b="1" dirty="0" err="1">
                <a:solidFill>
                  <a:srgbClr val="5B6669"/>
                </a:solidFill>
                <a:latin typeface="Arial"/>
              </a:rPr>
              <a:t>élèves</a:t>
            </a:r>
            <a:r>
              <a:rPr sz="830" b="1" dirty="0">
                <a:solidFill>
                  <a:srgbClr val="5B6669"/>
                </a:solidFill>
                <a:latin typeface="Arial"/>
              </a:rPr>
              <a:t> </a:t>
            </a:r>
            <a:r>
              <a:rPr sz="830" b="1" dirty="0" err="1">
                <a:solidFill>
                  <a:srgbClr val="5B6669"/>
                </a:solidFill>
                <a:latin typeface="Arial"/>
              </a:rPr>
              <a:t>interrogés</a:t>
            </a:r>
            <a:r>
              <a:rPr sz="830" b="1" dirty="0">
                <a:solidFill>
                  <a:srgbClr val="5B6669"/>
                </a:solidFill>
                <a:latin typeface="Arial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" y="6268212"/>
            <a:ext cx="5257800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60" b="0" dirty="0">
                <a:solidFill>
                  <a:srgbClr val="298B88"/>
                </a:solidFill>
                <a:latin typeface="Arial"/>
                <a:hlinkClick r:id="rId4"/>
              </a:rPr>
              <a:t>SOURCE ↗ OFDT · </a:t>
            </a:r>
            <a:r>
              <a:rPr sz="860" b="0" dirty="0" err="1">
                <a:solidFill>
                  <a:srgbClr val="298B88"/>
                </a:solidFill>
                <a:latin typeface="Arial"/>
                <a:hlinkClick r:id="rId4"/>
              </a:rPr>
              <a:t>EnCLASS</a:t>
            </a:r>
            <a:r>
              <a:rPr sz="860" b="0" dirty="0">
                <a:solidFill>
                  <a:srgbClr val="298B88"/>
                </a:solidFill>
                <a:latin typeface="Arial"/>
                <a:hlinkClick r:id="rId4"/>
              </a:rPr>
              <a:t> 2024 (</a:t>
            </a:r>
            <a:r>
              <a:rPr sz="860" b="0" dirty="0" err="1">
                <a:solidFill>
                  <a:srgbClr val="298B88"/>
                </a:solidFill>
                <a:latin typeface="Arial"/>
                <a:hlinkClick r:id="rId4"/>
              </a:rPr>
              <a:t>février</a:t>
            </a:r>
            <a:r>
              <a:rPr sz="860" b="0" dirty="0">
                <a:solidFill>
                  <a:srgbClr val="298B88"/>
                </a:solidFill>
                <a:latin typeface="Arial"/>
                <a:hlinkClick r:id="rId4"/>
              </a:rPr>
              <a:t> 2026)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16752" y="6268212"/>
            <a:ext cx="5431536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60" b="0">
                <a:solidFill>
                  <a:srgbClr val="298B88"/>
                </a:solidFill>
                <a:latin typeface="Arial"/>
                <a:hlinkClick r:id="rId5"/>
              </a:rPr>
              <a:t>SOURCE ↗ OFDT · Tendances n° 172 (avril 2026)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23544" y="1856231"/>
            <a:ext cx="4992624" cy="3538728"/>
          </a:xfrm>
          <a:prstGeom prst="roundRect">
            <a:avLst/>
          </a:prstGeom>
          <a:solidFill>
            <a:srgbClr val="EFF5F5"/>
          </a:solidFill>
          <a:ln w="1270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1106424" y="1975104"/>
            <a:ext cx="4617720" cy="374904"/>
          </a:xfrm>
          <a:prstGeom prst="roundRect">
            <a:avLst/>
          </a:prstGeom>
          <a:solidFill>
            <a:srgbClr val="254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216152" y="2016252"/>
            <a:ext cx="435254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40" b="1">
                <a:solidFill>
                  <a:srgbClr val="FFFFFF"/>
                </a:solidFill>
                <a:latin typeface="Arial"/>
              </a:rPr>
              <a:t>COLLÉGIENS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79576" y="2468880"/>
            <a:ext cx="448056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276279"/>
                </a:solidFill>
                <a:latin typeface="Arial"/>
              </a:rPr>
              <a:t>EXPÉRIMENTATION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4440" y="277063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84BCD8"/>
                </a:solidFill>
                <a:latin typeface="Arial"/>
              </a:rPr>
              <a:t>7,7 %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234440" y="3300984"/>
            <a:ext cx="2240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de tabac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30168" y="277063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42B1A8"/>
                </a:solidFill>
                <a:latin typeface="Arial"/>
              </a:rPr>
              <a:t>19,0 %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630168" y="3300984"/>
            <a:ext cx="2240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électronique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179576" y="3621024"/>
            <a:ext cx="4498848" cy="12801"/>
          </a:xfrm>
          <a:prstGeom prst="rect">
            <a:avLst/>
          </a:prstGeom>
          <a:solidFill>
            <a:srgbClr val="CFD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179576" y="3776472"/>
            <a:ext cx="448056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276279"/>
                </a:solidFill>
                <a:latin typeface="Arial"/>
              </a:rPr>
              <a:t>USAGE QUOTIDIEN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52728" y="4123944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00" b="1">
                <a:solidFill>
                  <a:srgbClr val="173F46"/>
                </a:solidFill>
                <a:latin typeface="Arial"/>
              </a:rPr>
              <a:t>0,9 %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4626864"/>
            <a:ext cx="22494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de tabac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30168" y="409651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00" b="1">
                <a:solidFill>
                  <a:srgbClr val="173F46"/>
                </a:solidFill>
                <a:latin typeface="Arial"/>
              </a:rPr>
              <a:t>n. d.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30168" y="4626864"/>
            <a:ext cx="22494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électronique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117336" y="1856231"/>
            <a:ext cx="4992624" cy="3538728"/>
          </a:xfrm>
          <a:prstGeom prst="roundRect">
            <a:avLst/>
          </a:prstGeom>
          <a:solidFill>
            <a:srgbClr val="EFF5F5"/>
          </a:solidFill>
          <a:ln w="1270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6300216" y="1975104"/>
            <a:ext cx="4617720" cy="374904"/>
          </a:xfrm>
          <a:prstGeom prst="roundRect">
            <a:avLst/>
          </a:prstGeom>
          <a:solidFill>
            <a:srgbClr val="254F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9944" y="2016252"/>
            <a:ext cx="4352544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540" b="1">
                <a:solidFill>
                  <a:srgbClr val="FFFFFF"/>
                </a:solidFill>
                <a:latin typeface="Arial"/>
              </a:rPr>
              <a:t>LYCÉENS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3368" y="2468880"/>
            <a:ext cx="448056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276279"/>
                </a:solidFill>
                <a:latin typeface="Arial"/>
              </a:rPr>
              <a:t>EXPÉRIMENTATION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428232" y="277063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84BCD8"/>
                </a:solidFill>
                <a:latin typeface="Arial"/>
              </a:rPr>
              <a:t>30,6 %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428232" y="3300984"/>
            <a:ext cx="2240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de tabac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23960" y="277063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700" b="1">
                <a:solidFill>
                  <a:srgbClr val="42B1A8"/>
                </a:solidFill>
                <a:latin typeface="Arial"/>
              </a:rPr>
              <a:t>46,0 %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823960" y="3300984"/>
            <a:ext cx="224028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électronique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73368" y="3621024"/>
            <a:ext cx="4498848" cy="12801"/>
          </a:xfrm>
          <a:prstGeom prst="rect">
            <a:avLst/>
          </a:prstGeom>
          <a:solidFill>
            <a:srgbClr val="CFD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6373368" y="3776472"/>
            <a:ext cx="4480560" cy="228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>
                <a:solidFill>
                  <a:srgbClr val="276279"/>
                </a:solidFill>
                <a:latin typeface="Arial"/>
              </a:rPr>
              <a:t>USAGE QUOTIDIEN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28232" y="409651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00" b="1">
                <a:solidFill>
                  <a:srgbClr val="173F46"/>
                </a:solidFill>
                <a:latin typeface="Arial"/>
              </a:rPr>
              <a:t>5,6 %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28232" y="4626864"/>
            <a:ext cx="22494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de tabac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823960" y="4096512"/>
            <a:ext cx="2249424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500" b="1">
                <a:solidFill>
                  <a:srgbClr val="173F46"/>
                </a:solidFill>
                <a:latin typeface="Arial"/>
              </a:rPr>
              <a:t>6,8 %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823960" y="4626864"/>
            <a:ext cx="2249424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40" b="0">
                <a:solidFill>
                  <a:srgbClr val="5B6669"/>
                </a:solidFill>
                <a:latin typeface="Arial"/>
              </a:rPr>
              <a:t>Cigarette électronique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042415" y="5477256"/>
            <a:ext cx="106070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19" b="0">
                <a:solidFill>
                  <a:srgbClr val="5B6669"/>
                </a:solidFill>
                <a:latin typeface="Arial"/>
              </a:rPr>
              <a:t>n. d. : le vapotage quotidien n’est pas mesuré au collège dans cette publication.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46C23511-F94F-A7A3-DF07-A4D41CB5FD65}"/>
              </a:ext>
            </a:extLst>
          </p:cNvPr>
          <p:cNvCxnSpPr>
            <a:cxnSpLocks/>
          </p:cNvCxnSpPr>
          <p:nvPr/>
        </p:nvCxnSpPr>
        <p:spPr>
          <a:xfrm>
            <a:off x="2661666" y="3108960"/>
            <a:ext cx="6271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3" name="Connecteur droit avec flèche 42">
            <a:extLst>
              <a:ext uri="{FF2B5EF4-FFF2-40B4-BE49-F238E27FC236}">
                <a16:creationId xmlns:a16="http://schemas.microsoft.com/office/drawing/2014/main" id="{F60B597C-3F23-9F7E-2676-C064CF7B6E5F}"/>
              </a:ext>
            </a:extLst>
          </p:cNvPr>
          <p:cNvCxnSpPr>
            <a:cxnSpLocks/>
          </p:cNvCxnSpPr>
          <p:nvPr/>
        </p:nvCxnSpPr>
        <p:spPr>
          <a:xfrm>
            <a:off x="7843266" y="3105912"/>
            <a:ext cx="6271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4" name="Ellipse 43">
            <a:extLst>
              <a:ext uri="{FF2B5EF4-FFF2-40B4-BE49-F238E27FC236}">
                <a16:creationId xmlns:a16="http://schemas.microsoft.com/office/drawing/2014/main" id="{777B5C31-C36B-A501-7B8C-E91C6B4333A4}"/>
              </a:ext>
            </a:extLst>
          </p:cNvPr>
          <p:cNvSpPr/>
          <p:nvPr/>
        </p:nvSpPr>
        <p:spPr>
          <a:xfrm>
            <a:off x="1082040" y="4168292"/>
            <a:ext cx="1094232" cy="451714"/>
          </a:xfrm>
          <a:prstGeom prst="ellipse">
            <a:avLst/>
          </a:prstGeom>
          <a:noFill/>
          <a:ln>
            <a:solidFill>
              <a:srgbClr val="EEE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Ellipse 45">
            <a:extLst>
              <a:ext uri="{FF2B5EF4-FFF2-40B4-BE49-F238E27FC236}">
                <a16:creationId xmlns:a16="http://schemas.microsoft.com/office/drawing/2014/main" id="{17C825F3-BC0B-4182-947C-CB28FA8882C5}"/>
              </a:ext>
            </a:extLst>
          </p:cNvPr>
          <p:cNvSpPr/>
          <p:nvPr/>
        </p:nvSpPr>
        <p:spPr>
          <a:xfrm>
            <a:off x="6260592" y="4125926"/>
            <a:ext cx="1094232" cy="451714"/>
          </a:xfrm>
          <a:prstGeom prst="ellipse">
            <a:avLst/>
          </a:prstGeom>
          <a:noFill/>
          <a:ln>
            <a:solidFill>
              <a:srgbClr val="EEE7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9184"/>
            <a:ext cx="987552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19" b="1">
                <a:solidFill>
                  <a:srgbClr val="276279"/>
                </a:solidFill>
                <a:latin typeface="Arial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66928"/>
            <a:ext cx="1035100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20" b="1">
                <a:solidFill>
                  <a:srgbClr val="254F52"/>
                </a:solidFill>
                <a:latin typeface="Arial"/>
              </a:rPr>
              <a:t>EnCLASS : le vapotage quotidien progresse au lycée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9576"/>
            <a:ext cx="10451592" cy="22860"/>
          </a:xfrm>
          <a:prstGeom prst="rect">
            <a:avLst/>
          </a:prstGeom>
          <a:solidFill>
            <a:srgbClr val="D9E7E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71016"/>
            <a:ext cx="1028700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40" b="0">
                <a:solidFill>
                  <a:srgbClr val="5B6669"/>
                </a:solidFill>
                <a:latin typeface="Arial"/>
              </a:rPr>
              <a:t>Une progression particulièrement marquée dans l’enseignement professionnel</a:t>
            </a:r>
          </a:p>
        </p:txBody>
      </p:sp>
      <p:sp>
        <p:nvSpPr>
          <p:cNvPr id="8" name="Rectangle 7"/>
          <p:cNvSpPr/>
          <p:nvPr/>
        </p:nvSpPr>
        <p:spPr>
          <a:xfrm>
            <a:off x="722376" y="6035040"/>
            <a:ext cx="10762488" cy="45720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1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Rectangle 8"/>
          <p:cNvSpPr/>
          <p:nvPr/>
        </p:nvSpPr>
        <p:spPr>
          <a:xfrm>
            <a:off x="722376" y="6035040"/>
            <a:ext cx="10762488" cy="19202"/>
          </a:xfrm>
          <a:prstGeom prst="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" y="6158483"/>
            <a:ext cx="5431536" cy="1463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860" b="0" dirty="0">
                <a:solidFill>
                  <a:srgbClr val="298B88"/>
                </a:solidFill>
                <a:latin typeface="Arial"/>
                <a:hlinkClick r:id="rId3"/>
              </a:rPr>
              <a:t>SOURCE ↗ OFDT · Tendances n° 172 (</a:t>
            </a:r>
            <a:r>
              <a:rPr sz="860" b="0" dirty="0" err="1">
                <a:solidFill>
                  <a:srgbClr val="298B88"/>
                </a:solidFill>
                <a:latin typeface="Arial"/>
                <a:hlinkClick r:id="rId3"/>
              </a:rPr>
              <a:t>avril</a:t>
            </a:r>
            <a:r>
              <a:rPr sz="860" b="0" dirty="0">
                <a:solidFill>
                  <a:srgbClr val="298B88"/>
                </a:solidFill>
                <a:latin typeface="Arial"/>
                <a:hlinkClick r:id="rId3"/>
              </a:rPr>
              <a:t> 2026)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50976" y="1856231"/>
            <a:ext cx="6711696" cy="3602736"/>
          </a:xfrm>
          <a:prstGeom prst="roundRect">
            <a:avLst/>
          </a:prstGeom>
          <a:solidFill>
            <a:srgbClr val="EFF5F5"/>
          </a:solidFill>
          <a:ln w="1270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225296" y="2048256"/>
            <a:ext cx="6035040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00" b="1">
                <a:solidFill>
                  <a:srgbClr val="254F52"/>
                </a:solidFill>
                <a:latin typeface="Arial"/>
              </a:rPr>
              <a:t>ÉVOLUTION DE L’USAGE QUOTIDIEN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472184" y="4238244"/>
            <a:ext cx="5696712" cy="10972"/>
          </a:xfrm>
          <a:prstGeom prst="rect">
            <a:avLst/>
          </a:prstGeom>
          <a:solidFill>
            <a:srgbClr val="DBE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1106424" y="4146804"/>
            <a:ext cx="30175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880" b="0">
                <a:solidFill>
                  <a:srgbClr val="5B6669"/>
                </a:solidFill>
                <a:latin typeface="Arial"/>
              </a:rPr>
              <a:t>2 %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472184" y="3712464"/>
            <a:ext cx="5696712" cy="10972"/>
          </a:xfrm>
          <a:prstGeom prst="rect">
            <a:avLst/>
          </a:prstGeom>
          <a:solidFill>
            <a:srgbClr val="DBE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06424" y="3621024"/>
            <a:ext cx="30175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880" b="0">
                <a:solidFill>
                  <a:srgbClr val="5B6669"/>
                </a:solidFill>
                <a:latin typeface="Arial"/>
              </a:rPr>
              <a:t>4 %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472184" y="3186684"/>
            <a:ext cx="5696712" cy="10972"/>
          </a:xfrm>
          <a:prstGeom prst="rect">
            <a:avLst/>
          </a:prstGeom>
          <a:solidFill>
            <a:srgbClr val="DBE5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106424" y="3095244"/>
            <a:ext cx="301752" cy="1828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880" b="0">
                <a:solidFill>
                  <a:srgbClr val="5B6669"/>
                </a:solidFill>
                <a:latin typeface="Arial"/>
              </a:rPr>
              <a:t>6 %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28800" y="4037076"/>
            <a:ext cx="1088136" cy="736092"/>
          </a:xfrm>
          <a:prstGeom prst="roundRect">
            <a:avLst/>
          </a:prstGeom>
          <a:solidFill>
            <a:srgbClr val="84B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1773936" y="3653028"/>
            <a:ext cx="1207008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>
                <a:solidFill>
                  <a:srgbClr val="254F52"/>
                </a:solidFill>
                <a:latin typeface="Arial"/>
              </a:rPr>
              <a:t>2,8 %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28800" y="4901184"/>
            <a:ext cx="109728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5B6669"/>
                </a:solidFill>
                <a:latin typeface="Arial"/>
              </a:rPr>
              <a:t>2018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94176" y="3774185"/>
            <a:ext cx="1088136" cy="998981"/>
          </a:xfrm>
          <a:prstGeom prst="roundRect">
            <a:avLst/>
          </a:prstGeom>
          <a:solidFill>
            <a:srgbClr val="84BCD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639312" y="3390137"/>
            <a:ext cx="1207008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>
                <a:solidFill>
                  <a:srgbClr val="254F52"/>
                </a:solidFill>
                <a:latin typeface="Arial"/>
              </a:rPr>
              <a:t>3,8 %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694176" y="4901184"/>
            <a:ext cx="109728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5B6669"/>
                </a:solidFill>
                <a:latin typeface="Arial"/>
              </a:rPr>
              <a:t>2022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559552" y="2985515"/>
            <a:ext cx="1088136" cy="1787651"/>
          </a:xfrm>
          <a:prstGeom prst="roundRect">
            <a:avLst/>
          </a:prstGeom>
          <a:solidFill>
            <a:srgbClr val="42B1A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504688" y="2601468"/>
            <a:ext cx="1207008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650" b="1">
                <a:solidFill>
                  <a:srgbClr val="254F52"/>
                </a:solidFill>
                <a:latin typeface="Arial"/>
              </a:rPr>
              <a:t>6,8 %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559552" y="4901184"/>
            <a:ext cx="109728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00" b="1">
                <a:solidFill>
                  <a:srgbClr val="5B6669"/>
                </a:solidFill>
                <a:latin typeface="Arial"/>
              </a:rPr>
              <a:t>2024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54696" y="1856231"/>
            <a:ext cx="3328416" cy="3602736"/>
          </a:xfrm>
          <a:prstGeom prst="roundRect">
            <a:avLst/>
          </a:prstGeom>
          <a:solidFill>
            <a:srgbClr val="F5F8F8"/>
          </a:solidFill>
          <a:ln w="12700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92440" y="2020824"/>
            <a:ext cx="2889504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20" b="1">
                <a:solidFill>
                  <a:srgbClr val="254F52"/>
                </a:solidFill>
                <a:latin typeface="Arial"/>
              </a:rPr>
              <a:t>2024 · SELON LA FILIÈRE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101583" y="2633472"/>
            <a:ext cx="1408176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42B1A8"/>
                </a:solidFill>
                <a:latin typeface="Arial"/>
              </a:rPr>
              <a:t>11,1 %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601200" y="2633472"/>
            <a:ext cx="1335024" cy="5029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300" b="1">
                <a:solidFill>
                  <a:srgbClr val="84BCD8"/>
                </a:solidFill>
                <a:latin typeface="Arial"/>
              </a:rPr>
              <a:t>5,3 %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3108960"/>
            <a:ext cx="13716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0">
                <a:solidFill>
                  <a:srgbClr val="5B6669"/>
                </a:solidFill>
                <a:latin typeface="Arial"/>
              </a:rPr>
              <a:t>Lycée
professionnel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0" y="3108960"/>
            <a:ext cx="139903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60" b="0">
                <a:solidFill>
                  <a:srgbClr val="5B6669"/>
                </a:solidFill>
                <a:latin typeface="Arial"/>
              </a:rPr>
              <a:t>Lycée général
et technologique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101583" y="3813048"/>
            <a:ext cx="2779776" cy="13716"/>
          </a:xfrm>
          <a:prstGeom prst="rect">
            <a:avLst/>
          </a:prstGeom>
          <a:solidFill>
            <a:srgbClr val="CFDC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101583" y="3950208"/>
            <a:ext cx="2505456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rgbClr val="42B1A8"/>
                </a:solidFill>
                <a:latin typeface="Arial"/>
              </a:rPr>
              <a:t>39,4 %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01583" y="4370832"/>
            <a:ext cx="2788920" cy="5943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10" b="0">
                <a:solidFill>
                  <a:srgbClr val="5B6669"/>
                </a:solidFill>
                <a:latin typeface="Arial"/>
              </a:rPr>
              <a:t>des lycéens ont déjà expérimenté une « puff » en 2024.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78992" y="5522976"/>
            <a:ext cx="10149840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19" b="0" dirty="0">
                <a:solidFill>
                  <a:srgbClr val="5B6669"/>
                </a:solidFill>
                <a:latin typeface="Arial"/>
              </a:rPr>
              <a:t>Lecture : les données 2024 sur les « puffs » </a:t>
            </a:r>
            <a:r>
              <a:rPr sz="919" b="0" dirty="0" err="1">
                <a:solidFill>
                  <a:srgbClr val="5B6669"/>
                </a:solidFill>
                <a:latin typeface="Arial"/>
              </a:rPr>
              <a:t>précèdent</a:t>
            </a:r>
            <a:r>
              <a:rPr sz="919" b="0" dirty="0">
                <a:solidFill>
                  <a:srgbClr val="5B6669"/>
                </a:solidFill>
                <a:latin typeface="Arial"/>
              </a:rPr>
              <a:t> </a:t>
            </a:r>
            <a:r>
              <a:rPr sz="919" b="0" dirty="0" err="1">
                <a:solidFill>
                  <a:srgbClr val="5B6669"/>
                </a:solidFill>
                <a:latin typeface="Arial"/>
              </a:rPr>
              <a:t>leur</a:t>
            </a:r>
            <a:r>
              <a:rPr sz="919" b="0" dirty="0">
                <a:solidFill>
                  <a:srgbClr val="5B6669"/>
                </a:solidFill>
                <a:latin typeface="Arial"/>
              </a:rPr>
              <a:t> interdiction de vente </a:t>
            </a:r>
            <a:r>
              <a:rPr sz="919" b="0" dirty="0" err="1">
                <a:solidFill>
                  <a:srgbClr val="5B6669"/>
                </a:solidFill>
                <a:latin typeface="Arial"/>
              </a:rPr>
              <a:t>en</a:t>
            </a:r>
            <a:r>
              <a:rPr sz="919" b="0" dirty="0">
                <a:solidFill>
                  <a:srgbClr val="5B6669"/>
                </a:solidFill>
                <a:latin typeface="Arial"/>
              </a:rPr>
              <a:t> </a:t>
            </a:r>
            <a:r>
              <a:rPr sz="919" b="0" dirty="0" err="1">
                <a:solidFill>
                  <a:srgbClr val="5B6669"/>
                </a:solidFill>
                <a:latin typeface="Arial"/>
              </a:rPr>
              <a:t>février</a:t>
            </a:r>
            <a:r>
              <a:rPr sz="919" b="0" dirty="0">
                <a:solidFill>
                  <a:srgbClr val="5B6669"/>
                </a:solidFill>
                <a:latin typeface="Arial"/>
              </a:rPr>
              <a:t> 2025.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EC475B77-9DE9-8525-53ED-07727EBAFF69}"/>
              </a:ext>
            </a:extLst>
          </p:cNvPr>
          <p:cNvCxnSpPr>
            <a:cxnSpLocks/>
          </p:cNvCxnSpPr>
          <p:nvPr/>
        </p:nvCxnSpPr>
        <p:spPr>
          <a:xfrm>
            <a:off x="3012186" y="4700016"/>
            <a:ext cx="6271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E7959EB9-0A39-4771-1415-100C518056B7}"/>
              </a:ext>
            </a:extLst>
          </p:cNvPr>
          <p:cNvCxnSpPr>
            <a:cxnSpLocks/>
          </p:cNvCxnSpPr>
          <p:nvPr/>
        </p:nvCxnSpPr>
        <p:spPr>
          <a:xfrm>
            <a:off x="4846320" y="4675632"/>
            <a:ext cx="6271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01 · FRANCE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À 17 ans, le tabagisme quotidien recule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52728"/>
            <a:ext cx="10241280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B6669"/>
                </a:solidFill>
                <a:latin typeface="Aptos"/>
              </a:rPr>
              <a:t>Enquête ESCAPAD auprès des participants à la Journée défense et citoyenneté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2057400"/>
            <a:ext cx="4480560" cy="219456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143000" y="2057400"/>
            <a:ext cx="86868" cy="2194560"/>
          </a:xfrm>
          <a:prstGeom prst="rect">
            <a:avLst/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99032" y="2167772"/>
            <a:ext cx="4023360" cy="602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3900" b="1" dirty="0">
                <a:solidFill>
                  <a:srgbClr val="83BCD9"/>
                </a:solidFill>
                <a:latin typeface="Aptos"/>
              </a:rPr>
              <a:t>32,4</a:t>
            </a:r>
            <a:r>
              <a:rPr sz="3900" b="1" i="0" dirty="0">
                <a:solidFill>
                  <a:srgbClr val="83BCD9"/>
                </a:solidFill>
                <a:latin typeface="Aptos"/>
              </a:rPr>
              <a:t>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7320" y="2852928"/>
            <a:ext cx="3968496" cy="24711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 err="1">
                <a:solidFill>
                  <a:srgbClr val="254F52"/>
                </a:solidFill>
                <a:latin typeface="Aptos"/>
              </a:rPr>
              <a:t>en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201</a:t>
            </a:r>
            <a:r>
              <a:rPr lang="fr-FR" sz="1600" b="1" dirty="0">
                <a:solidFill>
                  <a:srgbClr val="254F52"/>
                </a:solidFill>
                <a:latin typeface="Aptos"/>
              </a:rPr>
              <a:t>4</a:t>
            </a:r>
            <a:endParaRPr sz="160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473952" y="2057400"/>
            <a:ext cx="4480560" cy="219456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473952" y="2057400"/>
            <a:ext cx="86868" cy="2194560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729984" y="2212848"/>
            <a:ext cx="402336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47B4AA"/>
                </a:solidFill>
                <a:latin typeface="Aptos"/>
              </a:rPr>
              <a:t>15,6 %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48272" y="2852928"/>
            <a:ext cx="3968496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54F52"/>
                </a:solidFill>
                <a:latin typeface="Aptos"/>
              </a:rPr>
              <a:t>en 2022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672" y="5294376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014984" y="5405726"/>
            <a:ext cx="10149840" cy="21621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just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400" b="1" u="sng" dirty="0">
                <a:solidFill>
                  <a:srgbClr val="254F52"/>
                </a:solidFill>
                <a:latin typeface="Aptos"/>
              </a:rPr>
              <a:t>– 16,8 points entre 2014 et 2022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0" name="Rectangle 19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" y="6198717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SOURCE ↗  OFDT, ESCAPAD 2022, analyses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régionales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, p. 46–47 et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graphiques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d’évolution</a:t>
            </a:r>
            <a:endParaRPr sz="900" b="0" i="0" dirty="0">
              <a:solidFill>
                <a:srgbClr val="276279"/>
              </a:solidFill>
              <a:latin typeface="Aptos"/>
              <a:hlinkClick r:id="rId4"/>
            </a:endParaRPr>
          </a:p>
        </p:txBody>
      </p: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CF7A278-7E42-1338-A10B-401A39591AE4}"/>
              </a:ext>
            </a:extLst>
          </p:cNvPr>
          <p:cNvCxnSpPr>
            <a:cxnSpLocks/>
          </p:cNvCxnSpPr>
          <p:nvPr/>
        </p:nvCxnSpPr>
        <p:spPr>
          <a:xfrm>
            <a:off x="5779770" y="3236976"/>
            <a:ext cx="627126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2267712"/>
            <a:ext cx="6858000" cy="2194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487168"/>
            <a:ext cx="603504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7B4AA"/>
                </a:solidFill>
                <a:latin typeface="Aptos"/>
              </a:rPr>
              <a:t>PARTIE 02 /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3469" y="3112519"/>
            <a:ext cx="8823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 dirty="0">
                <a:solidFill>
                  <a:srgbClr val="254F52"/>
                </a:solidFill>
                <a:latin typeface="Aptos"/>
              </a:rPr>
              <a:t>Zoom </a:t>
            </a:r>
            <a:r>
              <a:rPr sz="3600" b="1" i="0" dirty="0" err="1">
                <a:solidFill>
                  <a:srgbClr val="254F52"/>
                </a:solidFill>
                <a:latin typeface="Aptos"/>
              </a:rPr>
              <a:t>régional</a:t>
            </a:r>
            <a:r>
              <a:rPr sz="3600" b="1" i="0" dirty="0">
                <a:solidFill>
                  <a:srgbClr val="254F52"/>
                </a:solidFill>
                <a:latin typeface="Aptos"/>
              </a:rPr>
              <a:t> : Bretagne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02 · BRETAGNE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Bretagne : moins de tabagisme quotidien ?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87552" y="1819655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4F52"/>
                </a:solidFill>
                <a:latin typeface="Aptos"/>
              </a:rPr>
              <a:t>Tabagisme actuel¹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61288" y="2295144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Bretagne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727448" y="2345436"/>
            <a:ext cx="425196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4727448" y="2345436"/>
            <a:ext cx="3259836" cy="19202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62288" y="2271369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B4AA"/>
                </a:solidFill>
                <a:latin typeface="Aptos"/>
              </a:rPr>
              <a:t>23,0 %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61288" y="2734056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France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727448" y="2784348"/>
            <a:ext cx="425196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727448" y="2784348"/>
            <a:ext cx="3401568" cy="192024"/>
          </a:xfrm>
          <a:prstGeom prst="roundRect">
            <a:avLst>
              <a:gd name="adj" fmla="val 12000"/>
            </a:avLst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62288" y="2710281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83BCD9"/>
                </a:solidFill>
                <a:latin typeface="Aptos"/>
              </a:rPr>
              <a:t>24,0 %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87552" y="3099816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4F52"/>
                </a:solidFill>
                <a:latin typeface="Aptos"/>
              </a:rPr>
              <a:t>Tabagisme quotidien²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61288" y="3575304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Bretagne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727448" y="3625596"/>
            <a:ext cx="425196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4727448" y="3625596"/>
            <a:ext cx="2281885" cy="19202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9162288" y="3551529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47B4AA"/>
                </a:solidFill>
                <a:latin typeface="Aptos"/>
              </a:rPr>
              <a:t>16,1 %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61288" y="4014216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France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727448" y="4064508"/>
            <a:ext cx="4251960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727448" y="4064508"/>
            <a:ext cx="2466136" cy="192024"/>
          </a:xfrm>
          <a:prstGeom prst="roundRect">
            <a:avLst>
              <a:gd name="adj" fmla="val 12000"/>
            </a:avLst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162288" y="3990441"/>
            <a:ext cx="1234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83BCD9"/>
                </a:solidFill>
                <a:latin typeface="Aptos"/>
              </a:rPr>
              <a:t>17,4 %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672" y="5202936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14984" y="5253228"/>
            <a:ext cx="10149840" cy="3383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 i="0">
                <a:solidFill>
                  <a:srgbClr val="254F52"/>
                </a:solidFill>
                <a:latin typeface="Aptos"/>
              </a:rPr>
              <a:t>Pour le tabagisme quotidien, la Bretagne n’est pas significativement différente des autres régions.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2024 · Bretagne / France, adultes de 18 à 79 ans · ¹ actuel = quotidien ou occasionnel ; ² quotidien = tous les jours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Baromètre 2024, Bretagne, p. 12–15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02 · BRETAGNE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En Bretagne aussi, un gradient social marqué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52728"/>
            <a:ext cx="10241280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B6669"/>
                </a:solidFill>
                <a:latin typeface="Aptos"/>
              </a:rPr>
              <a:t>Les écarts existent à l’intérieur du territoire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90956" y="1719071"/>
            <a:ext cx="10149840" cy="3191256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383792" y="2531974"/>
            <a:ext cx="278892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276279"/>
                </a:solidFill>
                <a:latin typeface="Aptos"/>
              </a:rPr>
              <a:t>31,4 %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83792" y="3241101"/>
            <a:ext cx="2770632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i="0" dirty="0">
                <a:solidFill>
                  <a:srgbClr val="254F52"/>
                </a:solidFill>
                <a:latin typeface="Aptos"/>
              </a:rPr>
              <a:t>Situation financière difficile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i="0" dirty="0" err="1">
                <a:solidFill>
                  <a:srgbClr val="254F52"/>
                </a:solidFill>
                <a:latin typeface="Aptos"/>
              </a:rPr>
              <a:t>ou</a:t>
            </a:r>
            <a:r>
              <a:rPr sz="143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430" b="1" i="0" dirty="0" err="1">
                <a:solidFill>
                  <a:srgbClr val="254F52"/>
                </a:solidFill>
                <a:latin typeface="Aptos"/>
              </a:rPr>
              <a:t>endettement</a:t>
            </a:r>
            <a:endParaRPr sz="143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9596" y="2553624"/>
            <a:ext cx="278892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83BCD9"/>
                </a:solidFill>
                <a:latin typeface="Aptos"/>
              </a:rPr>
              <a:t>24,4 %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70084" y="3266169"/>
            <a:ext cx="753704" cy="2208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i="0" dirty="0" err="1">
                <a:solidFill>
                  <a:srgbClr val="254F52"/>
                </a:solidFill>
                <a:latin typeface="Aptos"/>
              </a:rPr>
              <a:t>Ouvriers</a:t>
            </a:r>
            <a:endParaRPr sz="143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54340" y="2546157"/>
            <a:ext cx="2788920" cy="6949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500" b="1" i="0" dirty="0">
                <a:solidFill>
                  <a:srgbClr val="47B4AA"/>
                </a:solidFill>
                <a:latin typeface="Aptos"/>
              </a:rPr>
              <a:t>35,5 %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54340" y="3241101"/>
            <a:ext cx="2770632" cy="8503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30" b="1" i="0" dirty="0" err="1">
                <a:solidFill>
                  <a:srgbClr val="254F52"/>
                </a:solidFill>
                <a:latin typeface="Aptos"/>
              </a:rPr>
              <a:t>Personnes</a:t>
            </a:r>
            <a:r>
              <a:rPr sz="1430" b="1" i="0" dirty="0">
                <a:solidFill>
                  <a:srgbClr val="254F52"/>
                </a:solidFill>
                <a:latin typeface="Aptos"/>
              </a:rPr>
              <a:t> au </a:t>
            </a:r>
            <a:r>
              <a:rPr sz="1430" b="1" i="0" dirty="0" err="1">
                <a:solidFill>
                  <a:srgbClr val="254F52"/>
                </a:solidFill>
                <a:latin typeface="Aptos"/>
              </a:rPr>
              <a:t>chômage</a:t>
            </a:r>
            <a:endParaRPr sz="143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8720" y="5306591"/>
            <a:ext cx="9966960" cy="23160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 dirty="0" err="1">
                <a:solidFill>
                  <a:srgbClr val="F6E037"/>
                </a:solidFill>
                <a:latin typeface="Aptos"/>
              </a:rPr>
              <a:t>Repères</a:t>
            </a:r>
            <a:r>
              <a:rPr sz="1500" b="0" i="0" dirty="0">
                <a:solidFill>
                  <a:srgbClr val="5B6669"/>
                </a:solidFill>
                <a:latin typeface="Aptos"/>
              </a:rPr>
              <a:t> : 7,6 % chez les </a:t>
            </a:r>
            <a:r>
              <a:rPr sz="1500" b="0" i="0" dirty="0" err="1">
                <a:solidFill>
                  <a:srgbClr val="5B6669"/>
                </a:solidFill>
                <a:latin typeface="Aptos"/>
              </a:rPr>
              <a:t>personnes</a:t>
            </a:r>
            <a:r>
              <a:rPr sz="1500" b="0" i="0" dirty="0">
                <a:solidFill>
                  <a:srgbClr val="5B6669"/>
                </a:solidFill>
                <a:latin typeface="Aptos"/>
              </a:rPr>
              <a:t> à </a:t>
            </a:r>
            <a:r>
              <a:rPr sz="1500" b="0" i="0" dirty="0" err="1">
                <a:solidFill>
                  <a:srgbClr val="5B6669"/>
                </a:solidFill>
                <a:latin typeface="Aptos"/>
              </a:rPr>
              <a:t>l’aise</a:t>
            </a:r>
            <a:r>
              <a:rPr sz="150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500" b="0" i="0" dirty="0" err="1">
                <a:solidFill>
                  <a:srgbClr val="5B6669"/>
                </a:solidFill>
                <a:latin typeface="Aptos"/>
              </a:rPr>
              <a:t>financièrement</a:t>
            </a:r>
            <a:r>
              <a:rPr sz="1500" b="0" i="0" dirty="0">
                <a:solidFill>
                  <a:srgbClr val="5B6669"/>
                </a:solidFill>
                <a:latin typeface="Aptos"/>
              </a:rPr>
              <a:t> ; 7,7 % </a:t>
            </a:r>
            <a:r>
              <a:rPr sz="1500" b="0" i="0" dirty="0" err="1">
                <a:solidFill>
                  <a:srgbClr val="5B6669"/>
                </a:solidFill>
                <a:latin typeface="Aptos"/>
              </a:rPr>
              <a:t>parmi</a:t>
            </a:r>
            <a:r>
              <a:rPr sz="1500" b="0" i="0" dirty="0">
                <a:solidFill>
                  <a:srgbClr val="5B6669"/>
                </a:solidFill>
                <a:latin typeface="Aptos"/>
              </a:rPr>
              <a:t> les cadres.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2" y="6098153"/>
            <a:ext cx="10607040" cy="13894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 dirty="0">
                <a:solidFill>
                  <a:srgbClr val="5B6669"/>
                </a:solidFill>
                <a:latin typeface="Aptos"/>
              </a:rPr>
              <a:t>2024 · Bretagne / France,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adultes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de 18 à 79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ans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·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Ces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sous-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groupes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ont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des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incertitudes</a:t>
            </a:r>
            <a:r>
              <a:rPr sz="900" b="1" i="0" dirty="0">
                <a:solidFill>
                  <a:srgbClr val="5B6669"/>
                </a:solidFill>
                <a:latin typeface="Aptos"/>
              </a:rPr>
              <a:t> plus </a:t>
            </a:r>
            <a:r>
              <a:rPr sz="900" b="1" i="0" dirty="0" err="1">
                <a:solidFill>
                  <a:srgbClr val="5B6669"/>
                </a:solidFill>
                <a:latin typeface="Aptos"/>
              </a:rPr>
              <a:t>importantes</a:t>
            </a:r>
            <a:r>
              <a:rPr lang="fr-FR" sz="900" b="1" i="0" dirty="0">
                <a:solidFill>
                  <a:srgbClr val="5B6669"/>
                </a:solidFill>
                <a:latin typeface="Aptos"/>
              </a:rPr>
              <a:t> / 18 à 79 ans déclarant fumer quotidiennement </a:t>
            </a:r>
            <a:endParaRPr sz="900" b="1" i="0" dirty="0">
              <a:solidFill>
                <a:srgbClr val="5B6669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Baromètre 2024, Bretagne, p. 12–15</a:t>
            </a:r>
          </a:p>
        </p:txBody>
      </p:sp>
      <p:sp>
        <p:nvSpPr>
          <p:cNvPr id="26" name="Flèche : virage 25">
            <a:extLst>
              <a:ext uri="{FF2B5EF4-FFF2-40B4-BE49-F238E27FC236}">
                <a16:creationId xmlns:a16="http://schemas.microsoft.com/office/drawing/2014/main" id="{0E3D0010-A220-374F-4BF8-4E2848DECAFD}"/>
              </a:ext>
            </a:extLst>
          </p:cNvPr>
          <p:cNvSpPr/>
          <p:nvPr/>
        </p:nvSpPr>
        <p:spPr>
          <a:xfrm rot="5400000">
            <a:off x="2814288" y="2772693"/>
            <a:ext cx="374459" cy="562356"/>
          </a:xfrm>
          <a:prstGeom prst="bentArrow">
            <a:avLst>
              <a:gd name="adj1" fmla="val 0"/>
              <a:gd name="adj2" fmla="val 25000"/>
              <a:gd name="adj3" fmla="val 25000"/>
              <a:gd name="adj4" fmla="val 43750"/>
            </a:avLst>
          </a:prstGeom>
          <a:ln>
            <a:solidFill>
              <a:srgbClr val="F6E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2" name="Flèche : virage 31">
            <a:extLst>
              <a:ext uri="{FF2B5EF4-FFF2-40B4-BE49-F238E27FC236}">
                <a16:creationId xmlns:a16="http://schemas.microsoft.com/office/drawing/2014/main" id="{59A7C8CF-1C08-5ED9-EFD9-CF6D0FC9F6C4}"/>
              </a:ext>
            </a:extLst>
          </p:cNvPr>
          <p:cNvSpPr/>
          <p:nvPr/>
        </p:nvSpPr>
        <p:spPr>
          <a:xfrm rot="5400000">
            <a:off x="9565610" y="2714328"/>
            <a:ext cx="374459" cy="562356"/>
          </a:xfrm>
          <a:prstGeom prst="bentArrow">
            <a:avLst>
              <a:gd name="adj1" fmla="val 0"/>
              <a:gd name="adj2" fmla="val 25000"/>
              <a:gd name="adj3" fmla="val 25000"/>
              <a:gd name="adj4" fmla="val 43750"/>
            </a:avLst>
          </a:prstGeom>
          <a:ln>
            <a:solidFill>
              <a:srgbClr val="F6E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4" name="Flèche : virage 33">
            <a:extLst>
              <a:ext uri="{FF2B5EF4-FFF2-40B4-BE49-F238E27FC236}">
                <a16:creationId xmlns:a16="http://schemas.microsoft.com/office/drawing/2014/main" id="{EC43865C-ABFF-2B0B-E5C3-8EC33DB66488}"/>
              </a:ext>
            </a:extLst>
          </p:cNvPr>
          <p:cNvSpPr/>
          <p:nvPr/>
        </p:nvSpPr>
        <p:spPr>
          <a:xfrm rot="10800000">
            <a:off x="6039612" y="3133929"/>
            <a:ext cx="303113" cy="375079"/>
          </a:xfrm>
          <a:prstGeom prst="bentArrow">
            <a:avLst>
              <a:gd name="adj1" fmla="val 0"/>
              <a:gd name="adj2" fmla="val 25000"/>
              <a:gd name="adj3" fmla="val 25000"/>
              <a:gd name="adj4" fmla="val 43750"/>
            </a:avLst>
          </a:prstGeom>
          <a:ln>
            <a:solidFill>
              <a:srgbClr val="F6E03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02 · BRETAGNE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À 17 ans, un niveau supérieur en Bretagne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005840" y="1947672"/>
            <a:ext cx="4736592" cy="240487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05840" y="1947672"/>
            <a:ext cx="86868" cy="24048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261872" y="2103120"/>
            <a:ext cx="4279392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47B4AA"/>
                </a:solidFill>
                <a:latin typeface="Aptos"/>
              </a:rPr>
              <a:t>17,9 %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743200"/>
            <a:ext cx="4224527" cy="1536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54F52"/>
                </a:solidFill>
                <a:latin typeface="Aptos"/>
              </a:rPr>
              <a:t>Bretagne · tabagisme quotidien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9904" y="1947672"/>
            <a:ext cx="4736592" cy="240487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089904" y="1947672"/>
            <a:ext cx="86868" cy="2404872"/>
          </a:xfrm>
          <a:prstGeom prst="rect">
            <a:avLst/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45936" y="2103120"/>
            <a:ext cx="4279392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83BCD9"/>
                </a:solidFill>
                <a:latin typeface="Aptos"/>
              </a:rPr>
              <a:t>15,6 %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64224" y="2743200"/>
            <a:ext cx="4224527" cy="1536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>
                <a:solidFill>
                  <a:srgbClr val="254F52"/>
                </a:solidFill>
                <a:latin typeface="Aptos"/>
              </a:rPr>
              <a:t>France métropolitaine · tabagisme quotidien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94944" y="5248656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94944" y="5248656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86384" y="5294376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2022 · Jeunes de 17 ans, JDC ; Bretagne / France métropolitaine · n = 1 277 en Bretagne ; n = 22 430 en France métropolitaine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6384" y="5477256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SOURCE ↗  OFDT, ESCAPAD 2022, analyses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régionales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, p. 46–47 et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graphiques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d’évolution</a:t>
            </a:r>
            <a:endParaRPr sz="900" b="0" i="0" dirty="0">
              <a:solidFill>
                <a:srgbClr val="276279"/>
              </a:solidFill>
              <a:latin typeface="Aptos"/>
              <a:hlinkClick r:id="rId4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DB33601-FBFB-E3F8-952F-C52BBAC7CDBA}"/>
              </a:ext>
            </a:extLst>
          </p:cNvPr>
          <p:cNvSpPr txBox="1"/>
          <p:nvPr/>
        </p:nvSpPr>
        <p:spPr>
          <a:xfrm>
            <a:off x="5285232" y="4396478"/>
            <a:ext cx="1591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6E037"/>
                </a:solidFill>
              </a:rPr>
              <a:t>+ 2.3  points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02 · BRETAGNE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L’envie d’arrêter est aussi présente en Bretagne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06424" y="2055114"/>
            <a:ext cx="4846320" cy="313639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53312" y="2274570"/>
            <a:ext cx="43891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4F52"/>
                </a:solidFill>
                <a:latin typeface="Aptos"/>
              </a:rPr>
              <a:t>Envie d’arrêter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3170682"/>
            <a:ext cx="194767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B6669"/>
                </a:solidFill>
                <a:latin typeface="Aptos"/>
              </a:rPr>
              <a:t>Bretagne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07592" y="3527298"/>
            <a:ext cx="42062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 i="0">
                <a:solidFill>
                  <a:srgbClr val="47B4AA"/>
                </a:solidFill>
                <a:latin typeface="Aptos"/>
              </a:rPr>
              <a:t>54,6 %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53312" y="4405122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276279"/>
                </a:solidFill>
                <a:latin typeface="Aptos"/>
              </a:rPr>
              <a:t>France : 55,0 %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54496" y="2055114"/>
            <a:ext cx="4846320" cy="313639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01384" y="2274570"/>
            <a:ext cx="43891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4F52"/>
                </a:solidFill>
                <a:latin typeface="Aptos"/>
              </a:rPr>
              <a:t>Tentative d’arrêt ≥ 7 jours</a:t>
            </a: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254F52"/>
                </a:solidFill>
                <a:latin typeface="Aptos"/>
              </a:rPr>
              <a:t>dans les 12 derniers mois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19672" y="3170682"/>
            <a:ext cx="1947672" cy="3017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i="0">
                <a:solidFill>
                  <a:srgbClr val="5B6669"/>
                </a:solidFill>
                <a:latin typeface="Aptos"/>
              </a:rPr>
              <a:t>Bretagne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55664" y="3527298"/>
            <a:ext cx="42062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100" b="1" i="0">
                <a:solidFill>
                  <a:srgbClr val="47B4AA"/>
                </a:solidFill>
                <a:latin typeface="Aptos"/>
              </a:rPr>
              <a:t>20,4 %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01384" y="4405122"/>
            <a:ext cx="429768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276279"/>
                </a:solidFill>
                <a:latin typeface="Aptos"/>
              </a:rPr>
              <a:t>France : 17,3 %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2024 · Bretagne / France, adultes de 18 à 79 ans · Champ : fumeurs quotidiens, âgés de 18 à 79 ans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Baromètre 2024, Bretagne, p. 12–15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396DF6D-E7F8-D14D-A282-F8A17D5F1A29}"/>
              </a:ext>
            </a:extLst>
          </p:cNvPr>
          <p:cNvSpPr txBox="1"/>
          <p:nvPr/>
        </p:nvSpPr>
        <p:spPr>
          <a:xfrm>
            <a:off x="2537460" y="3675995"/>
            <a:ext cx="10789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F6E037"/>
                </a:solidFill>
              </a:rPr>
              <a:t>=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6A16233E-F217-0D1F-3FD5-C8C2A89903AC}"/>
              </a:ext>
            </a:extLst>
          </p:cNvPr>
          <p:cNvSpPr txBox="1"/>
          <p:nvPr/>
        </p:nvSpPr>
        <p:spPr>
          <a:xfrm>
            <a:off x="7801356" y="3579983"/>
            <a:ext cx="26502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400" b="1" dirty="0">
                <a:solidFill>
                  <a:srgbClr val="F6E037"/>
                </a:solidFill>
              </a:rPr>
              <a:t>+ </a:t>
            </a:r>
            <a:r>
              <a:rPr lang="fr-FR" sz="4000" b="1" dirty="0">
                <a:solidFill>
                  <a:srgbClr val="F6E037"/>
                </a:solidFill>
              </a:rPr>
              <a:t>3.1</a:t>
            </a:r>
            <a:r>
              <a:rPr lang="fr-FR" sz="5400" b="1" dirty="0">
                <a:solidFill>
                  <a:srgbClr val="F6E037"/>
                </a:solidFill>
              </a:rPr>
              <a:t> </a:t>
            </a:r>
            <a:r>
              <a:rPr lang="fr-FR" sz="2000" b="1" dirty="0">
                <a:solidFill>
                  <a:srgbClr val="F6E037"/>
                </a:solidFill>
              </a:rPr>
              <a:t>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77240" y="2267712"/>
            <a:ext cx="6858000" cy="21945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33271" y="2487168"/>
            <a:ext cx="603504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47B4AA"/>
                </a:solidFill>
                <a:latin typeface="Aptos"/>
              </a:rPr>
              <a:t>PARTIE 03 / 03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898648"/>
            <a:ext cx="8823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600" b="1" i="0">
                <a:solidFill>
                  <a:srgbClr val="254F52"/>
                </a:solidFill>
                <a:latin typeface="Aptos"/>
              </a:rPr>
              <a:t>Tabac et cancers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685032"/>
            <a:ext cx="9326880" cy="4754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>
                <a:solidFill>
                  <a:srgbClr val="5B6669"/>
                </a:solidFill>
                <a:latin typeface="Aptos"/>
              </a:rPr>
              <a:t>De la prévalence aux conséquences sanitaires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03 · CANCERS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Plus de 68 000 décès attribuables au tabac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52728"/>
            <a:ext cx="10241280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B6669"/>
                </a:solidFill>
                <a:latin typeface="Aptos"/>
              </a:rPr>
              <a:t>Estimation de mortalité attribuable au tabagisme, France, année 2023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60704" y="2011680"/>
            <a:ext cx="4892040" cy="251460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60704" y="2011680"/>
            <a:ext cx="86868" cy="2514600"/>
          </a:xfrm>
          <a:prstGeom prst="rect">
            <a:avLst/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316736" y="2167128"/>
            <a:ext cx="44348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276279"/>
                </a:solidFill>
                <a:latin typeface="Aptos"/>
              </a:rPr>
              <a:t>&gt; 68 000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5024" y="2807208"/>
            <a:ext cx="4379975" cy="50071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600" b="1" i="0" dirty="0">
                <a:solidFill>
                  <a:srgbClr val="254F52"/>
                </a:solidFill>
                <a:latin typeface="Aptos"/>
              </a:rPr>
              <a:t>D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écès</a:t>
            </a:r>
            <a:r>
              <a:rPr lang="fr-FR" sz="1600" b="1" i="0" dirty="0">
                <a:solidFill>
                  <a:srgbClr val="254F52"/>
                </a:solidFill>
                <a:latin typeface="Aptos"/>
              </a:rPr>
              <a:t> prématurés et évitables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liés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au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tabac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en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2023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2011680"/>
            <a:ext cx="4818888" cy="2514600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7920" y="2011680"/>
            <a:ext cx="86868" cy="2514600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73952" y="2167128"/>
            <a:ext cx="4361688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3900" b="1" i="0">
                <a:solidFill>
                  <a:srgbClr val="47B4AA"/>
                </a:solidFill>
                <a:latin typeface="Aptos"/>
              </a:rPr>
              <a:t>11 %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92240" y="2807208"/>
            <a:ext cx="4306823" cy="7543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i="0" dirty="0">
                <a:solidFill>
                  <a:srgbClr val="254F52"/>
                </a:solidFill>
                <a:latin typeface="Aptos"/>
              </a:rPr>
              <a:t>de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l’ensemble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des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décès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600" b="1" i="0" dirty="0" err="1">
                <a:solidFill>
                  <a:srgbClr val="254F52"/>
                </a:solidFill>
                <a:latin typeface="Aptos"/>
              </a:rPr>
              <a:t>en</a:t>
            </a:r>
            <a:r>
              <a:rPr sz="1600" b="1" i="0" dirty="0">
                <a:solidFill>
                  <a:srgbClr val="254F52"/>
                </a:solidFill>
                <a:latin typeface="Aptos"/>
              </a:rPr>
              <a:t> 2023</a:t>
            </a:r>
            <a:endParaRPr lang="fr-FR" sz="1600" b="1" i="0" dirty="0">
              <a:solidFill>
                <a:srgbClr val="254F52"/>
              </a:solidFill>
              <a:latin typeface="Aptos"/>
            </a:endParaRP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600" b="1" dirty="0">
                <a:solidFill>
                  <a:srgbClr val="F6E037"/>
                </a:solidFill>
                <a:latin typeface="Aptos"/>
                <a:sym typeface="Wingdings" panose="05000000000000000000" pitchFamily="2" charset="2"/>
              </a:rPr>
              <a:t></a:t>
            </a:r>
            <a:r>
              <a:rPr lang="fr-FR" sz="1600" dirty="0">
                <a:solidFill>
                  <a:srgbClr val="254F52"/>
                </a:solidFill>
                <a:latin typeface="Aptos"/>
              </a:rPr>
              <a:t>16 % des décès masculins et 6 % des décès féminins </a:t>
            </a:r>
            <a:endParaRPr sz="1600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4672" y="5157216"/>
            <a:ext cx="10588752" cy="43891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14984" y="5276259"/>
            <a:ext cx="10149840" cy="20082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300" b="0" i="0" dirty="0">
                <a:solidFill>
                  <a:srgbClr val="254F52"/>
                </a:solidFill>
                <a:latin typeface="Aptos"/>
              </a:rPr>
              <a:t>Plus d’une mort sur 10 en France est attribuable au tabac</a:t>
            </a:r>
            <a:endParaRPr sz="1300" b="0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2023 · France, ensemble des décès (estimation)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SOURCE ↗  Santé publique France,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mortalité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attribuable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au </a:t>
            </a:r>
            <a:r>
              <a:rPr sz="900" b="0" i="0" dirty="0" err="1">
                <a:solidFill>
                  <a:srgbClr val="276279"/>
                </a:solidFill>
                <a:latin typeface="Aptos"/>
                <a:hlinkClick r:id="rId4"/>
              </a:rPr>
              <a:t>tabac</a:t>
            </a:r>
            <a:r>
              <a:rPr sz="900" b="0" i="0" dirty="0">
                <a:solidFill>
                  <a:srgbClr val="276279"/>
                </a:solidFill>
                <a:latin typeface="Aptos"/>
                <a:hlinkClick r:id="rId4"/>
              </a:rPr>
              <a:t> (rapport 2026, p. 1)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03 · CANCERS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Le cancer : principale cause de décès liés au tabac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14400" y="2080822"/>
            <a:ext cx="10204704" cy="2862072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1072896" y="2623201"/>
            <a:ext cx="2231136" cy="9109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5900" b="1" i="0" dirty="0">
                <a:solidFill>
                  <a:srgbClr val="47B4AA"/>
                </a:solidFill>
                <a:latin typeface="Aptos"/>
              </a:rPr>
              <a:t>57 %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88920" y="2571750"/>
            <a:ext cx="5358384" cy="10515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dirty="0">
                <a:solidFill>
                  <a:srgbClr val="254F52"/>
                </a:solidFill>
                <a:latin typeface="Aptos"/>
              </a:rPr>
              <a:t>des </a:t>
            </a:r>
            <a:r>
              <a:rPr sz="2200" b="1" i="0" dirty="0" err="1">
                <a:solidFill>
                  <a:srgbClr val="254F52"/>
                </a:solidFill>
                <a:latin typeface="Aptos"/>
              </a:rPr>
              <a:t>décès</a:t>
            </a:r>
            <a:r>
              <a:rPr sz="22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2200" b="1" i="0" dirty="0" err="1">
                <a:solidFill>
                  <a:srgbClr val="254F52"/>
                </a:solidFill>
                <a:latin typeface="Aptos"/>
              </a:rPr>
              <a:t>attribuables</a:t>
            </a:r>
            <a:r>
              <a:rPr sz="2200" b="1" i="0" dirty="0">
                <a:solidFill>
                  <a:srgbClr val="254F52"/>
                </a:solidFill>
                <a:latin typeface="Aptos"/>
              </a:rPr>
              <a:t> au </a:t>
            </a:r>
            <a:r>
              <a:rPr sz="2200" b="1" i="0" dirty="0" err="1">
                <a:solidFill>
                  <a:srgbClr val="254F52"/>
                </a:solidFill>
                <a:latin typeface="Aptos"/>
              </a:rPr>
              <a:t>tabac</a:t>
            </a:r>
            <a:endParaRPr sz="2200" b="1" i="0" dirty="0">
              <a:solidFill>
                <a:srgbClr val="254F52"/>
              </a:solidFill>
              <a:latin typeface="Aptos"/>
            </a:endParaRP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 dirty="0" err="1">
                <a:solidFill>
                  <a:srgbClr val="254F52"/>
                </a:solidFill>
                <a:latin typeface="Aptos"/>
              </a:rPr>
              <a:t>sont</a:t>
            </a:r>
            <a:r>
              <a:rPr sz="22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2200" b="1" i="0" dirty="0" err="1">
                <a:solidFill>
                  <a:srgbClr val="254F52"/>
                </a:solidFill>
                <a:latin typeface="Aptos"/>
              </a:rPr>
              <a:t>dus</a:t>
            </a:r>
            <a:r>
              <a:rPr sz="2200" b="1" i="0" dirty="0">
                <a:solidFill>
                  <a:srgbClr val="254F52"/>
                </a:solidFill>
                <a:latin typeface="Aptos"/>
              </a:rPr>
              <a:t> à des cancers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2896" y="3976017"/>
            <a:ext cx="6821424" cy="2625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700" b="1" i="0" dirty="0">
                <a:solidFill>
                  <a:srgbClr val="F6E037"/>
                </a:solidFill>
                <a:latin typeface="Aptos"/>
                <a:sym typeface="Wingdings" panose="05000000000000000000" pitchFamily="2" charset="2"/>
              </a:rPr>
              <a:t></a:t>
            </a:r>
            <a:r>
              <a:rPr lang="fr-FR" sz="1700" b="0" i="0" dirty="0">
                <a:solidFill>
                  <a:srgbClr val="5B6669"/>
                </a:solidFill>
                <a:latin typeface="Aptos"/>
                <a:sym typeface="Wingdings" panose="05000000000000000000" pitchFamily="2" charset="2"/>
              </a:rPr>
              <a:t> 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Soit environ 38 700 </a:t>
            </a:r>
            <a:r>
              <a:rPr sz="1700" b="0" i="0" dirty="0" err="1">
                <a:solidFill>
                  <a:srgbClr val="5B6669"/>
                </a:solidFill>
                <a:latin typeface="Aptos"/>
              </a:rPr>
              <a:t>décès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 par cancer </a:t>
            </a:r>
            <a:r>
              <a:rPr sz="1700" b="0" i="0" dirty="0" err="1">
                <a:solidFill>
                  <a:srgbClr val="5B6669"/>
                </a:solidFill>
                <a:latin typeface="Aptos"/>
              </a:rPr>
              <a:t>liés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 au </a:t>
            </a:r>
            <a:r>
              <a:rPr sz="1700" b="0" i="0" dirty="0" err="1">
                <a:solidFill>
                  <a:srgbClr val="5B6669"/>
                </a:solidFill>
                <a:latin typeface="Aptos"/>
              </a:rPr>
              <a:t>tabac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700" b="0" i="0" dirty="0" err="1">
                <a:solidFill>
                  <a:srgbClr val="5B6669"/>
                </a:solidFill>
                <a:latin typeface="Aptos"/>
              </a:rPr>
              <a:t>en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 France </a:t>
            </a:r>
            <a:r>
              <a:rPr sz="1700" b="0" i="0" dirty="0" err="1">
                <a:solidFill>
                  <a:srgbClr val="5B6669"/>
                </a:solidFill>
                <a:latin typeface="Aptos"/>
              </a:rPr>
              <a:t>en</a:t>
            </a:r>
            <a:r>
              <a:rPr sz="1700" b="0" i="0" dirty="0">
                <a:solidFill>
                  <a:srgbClr val="5B6669"/>
                </a:solidFill>
                <a:latin typeface="Aptos"/>
              </a:rPr>
              <a:t> 2023.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2023 · France, ensemble des décès (estimation)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Santé publique France, mortalité attribuable au tabac (rapport 2026, p. 1)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03 · CANCERS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Le tabac est impliqué dans plusieurs cancers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334535"/>
            <a:ext cx="10241280" cy="19300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 dirty="0">
                <a:solidFill>
                  <a:srgbClr val="5B6669"/>
                </a:solidFill>
                <a:latin typeface="Aptos"/>
              </a:rPr>
              <a:t>Part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estimée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de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cas</a:t>
            </a:r>
            <a:r>
              <a:rPr lang="fr-FR" sz="1250" b="0" i="0" dirty="0">
                <a:solidFill>
                  <a:srgbClr val="5B6669"/>
                </a:solidFill>
                <a:latin typeface="Aptos"/>
              </a:rPr>
              <a:t> de cancer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attribuables</a:t>
            </a:r>
            <a:r>
              <a:rPr sz="1250" b="0" i="0" dirty="0">
                <a:solidFill>
                  <a:srgbClr val="5B6669"/>
                </a:solidFill>
                <a:latin typeface="Aptos"/>
              </a:rPr>
              <a:t> au </a:t>
            </a:r>
            <a:r>
              <a:rPr sz="1250" b="0" i="0" dirty="0" err="1">
                <a:solidFill>
                  <a:srgbClr val="5B6669"/>
                </a:solidFill>
                <a:latin typeface="Aptos"/>
              </a:rPr>
              <a:t>tabac</a:t>
            </a:r>
            <a:r>
              <a:rPr lang="fr-FR" sz="1250" b="0" i="0" dirty="0">
                <a:solidFill>
                  <a:srgbClr val="5B6669"/>
                </a:solidFill>
                <a:latin typeface="Aptos"/>
              </a:rPr>
              <a:t> en fonction du type de cancer</a:t>
            </a:r>
            <a:endParaRPr sz="1250" b="0" i="0" dirty="0">
              <a:solidFill>
                <a:srgbClr val="5B6669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8992" y="1965960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Poumon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45152" y="2016252"/>
            <a:ext cx="5020056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645152" y="2016252"/>
            <a:ext cx="4016044" cy="192024"/>
          </a:xfrm>
          <a:prstGeom prst="roundRect">
            <a:avLst>
              <a:gd name="adj" fmla="val 12000"/>
            </a:avLst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110216" y="1690175"/>
            <a:ext cx="1776984" cy="78797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276279"/>
                </a:solidFill>
                <a:latin typeface="Aptos"/>
              </a:rPr>
              <a:t>80,0 %</a:t>
            </a:r>
            <a:endParaRPr lang="fr-FR" sz="1700" b="1" i="0" dirty="0">
              <a:solidFill>
                <a:srgbClr val="276279"/>
              </a:solidFill>
              <a:latin typeface="Aptos"/>
            </a:endParaRP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100" b="1" dirty="0">
                <a:solidFill>
                  <a:srgbClr val="F6E037"/>
                </a:solidFill>
                <a:latin typeface="Aptos"/>
                <a:sym typeface="Wingdings" panose="05000000000000000000" pitchFamily="2" charset="2"/>
              </a:rPr>
              <a:t></a:t>
            </a:r>
            <a:r>
              <a:rPr lang="fr-FR" sz="1100" dirty="0">
                <a:solidFill>
                  <a:srgbClr val="276279"/>
                </a:solidFill>
                <a:latin typeface="Aptos"/>
              </a:rPr>
              <a:t>Le tabac est responsable de 8 cancers du poumon sur 10</a:t>
            </a:r>
            <a:endParaRPr sz="1100" i="0" dirty="0">
              <a:solidFill>
                <a:srgbClr val="276279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8992" y="2716881"/>
            <a:ext cx="2980944" cy="40011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 dirty="0" err="1">
                <a:solidFill>
                  <a:srgbClr val="254F52"/>
                </a:solidFill>
                <a:latin typeface="Aptos"/>
              </a:rPr>
              <a:t>Voies</a:t>
            </a:r>
            <a:r>
              <a:rPr sz="1550" b="0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550" b="0" i="0" dirty="0" err="1">
                <a:solidFill>
                  <a:srgbClr val="254F52"/>
                </a:solidFill>
                <a:latin typeface="Aptos"/>
              </a:rPr>
              <a:t>aérodigestives</a:t>
            </a:r>
            <a:r>
              <a:rPr sz="1550" b="0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550" b="0" i="0" dirty="0" err="1">
                <a:solidFill>
                  <a:srgbClr val="254F52"/>
                </a:solidFill>
                <a:latin typeface="Aptos"/>
              </a:rPr>
              <a:t>supérieures</a:t>
            </a:r>
            <a:endParaRPr lang="fr-FR" sz="1550" b="0" i="0" dirty="0">
              <a:solidFill>
                <a:srgbClr val="254F52"/>
              </a:solidFill>
              <a:latin typeface="Aptos"/>
            </a:endParaRPr>
          </a:p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000" dirty="0">
                <a:solidFill>
                  <a:srgbClr val="254F52"/>
                </a:solidFill>
                <a:latin typeface="Aptos"/>
              </a:rPr>
              <a:t>(bouche, larynx, pharynx, œsophage)</a:t>
            </a:r>
            <a:endParaRPr sz="1000" b="0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645152" y="2811780"/>
            <a:ext cx="5020056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645152" y="2811780"/>
            <a:ext cx="3514039" cy="192024"/>
          </a:xfrm>
          <a:prstGeom prst="roundRect">
            <a:avLst>
              <a:gd name="adj" fmla="val 12000"/>
            </a:avLst>
          </a:prstGeom>
          <a:solidFill>
            <a:srgbClr val="83BC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110216" y="2445840"/>
            <a:ext cx="1776984" cy="122931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83BCD9"/>
                </a:solidFill>
                <a:latin typeface="Aptos"/>
              </a:rPr>
              <a:t>70 %</a:t>
            </a:r>
            <a:endParaRPr lang="fr-FR" sz="1700" b="1" i="0" dirty="0">
              <a:solidFill>
                <a:srgbClr val="83BCD9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6E037"/>
                </a:solidFill>
                <a:effectLst/>
                <a:uLnTx/>
                <a:uFillTx/>
                <a:latin typeface="Aptos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90C2E5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 tabac est responsable de 8 cancers des voies aérodigestives supérieures sur 10</a:t>
            </a:r>
          </a:p>
          <a:p>
            <a:pPr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endParaRPr sz="1700" b="1" i="0" dirty="0">
              <a:solidFill>
                <a:srgbClr val="83BCD9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78992" y="3566160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Vessie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45152" y="3616452"/>
            <a:ext cx="5020056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645152" y="3616452"/>
            <a:ext cx="2510028" cy="192024"/>
          </a:xfrm>
          <a:prstGeom prst="roundRect">
            <a:avLst>
              <a:gd name="adj" fmla="val 12000"/>
            </a:avLst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0110216" y="3438144"/>
            <a:ext cx="1776983" cy="105496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 dirty="0">
                <a:solidFill>
                  <a:srgbClr val="91C4BE"/>
                </a:solidFill>
                <a:latin typeface="Aptos"/>
              </a:rPr>
              <a:t>50,0 %</a:t>
            </a:r>
            <a:endParaRPr lang="fr-FR" sz="1700" b="1" i="0" dirty="0">
              <a:solidFill>
                <a:srgbClr val="91C4BE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6E037"/>
                </a:solidFill>
                <a:effectLst/>
                <a:uLnTx/>
                <a:uFillTx/>
                <a:latin typeface="Aptos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91C4BE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 tabac est responsable de 5 cancers de la vessie sur 10</a:t>
            </a:r>
          </a:p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endParaRPr sz="1700" b="1" i="0" dirty="0">
              <a:solidFill>
                <a:srgbClr val="47B4AA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8992" y="4370832"/>
            <a:ext cx="35204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i="0">
                <a:solidFill>
                  <a:srgbClr val="254F52"/>
                </a:solidFill>
                <a:latin typeface="Aptos"/>
              </a:rPr>
              <a:t>Pancréas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645152" y="4421124"/>
            <a:ext cx="5020056" cy="192024"/>
          </a:xfrm>
          <a:prstGeom prst="roundRect">
            <a:avLst>
              <a:gd name="adj" fmla="val 12000"/>
            </a:avLst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645152" y="4421124"/>
            <a:ext cx="1506016" cy="192024"/>
          </a:xfrm>
          <a:prstGeom prst="roundRect">
            <a:avLst>
              <a:gd name="adj" fmla="val 12000"/>
            </a:avLst>
          </a:prstGeom>
          <a:solidFill>
            <a:srgbClr val="2762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848088" y="4398683"/>
            <a:ext cx="1234440" cy="2625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endParaRPr sz="1700" b="1" i="0" dirty="0">
              <a:solidFill>
                <a:srgbClr val="276279"/>
              </a:solidFill>
              <a:latin typeface="Apto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94944" y="5642267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94944" y="5642267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97052" y="5779427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Institut national du cancer, « Faire prendre conscience des dangers du tabac »</a:t>
            </a:r>
          </a:p>
        </p:txBody>
      </p:sp>
      <p:sp>
        <p:nvSpPr>
          <p:cNvPr id="30" name="TextBox 18">
            <a:extLst>
              <a:ext uri="{FF2B5EF4-FFF2-40B4-BE49-F238E27FC236}">
                <a16:creationId xmlns:a16="http://schemas.microsoft.com/office/drawing/2014/main" id="{D96B901C-2D64-7C46-0B02-2B1982FDA453}"/>
              </a:ext>
            </a:extLst>
          </p:cNvPr>
          <p:cNvSpPr txBox="1"/>
          <p:nvPr/>
        </p:nvSpPr>
        <p:spPr>
          <a:xfrm>
            <a:off x="10110215" y="4299332"/>
            <a:ext cx="1776983" cy="1054969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700" b="1" dirty="0">
                <a:solidFill>
                  <a:srgbClr val="2D5357"/>
                </a:solidFill>
                <a:latin typeface="Aptos"/>
              </a:rPr>
              <a:t>30</a:t>
            </a:r>
            <a:r>
              <a:rPr sz="1700" b="1" i="0" dirty="0">
                <a:solidFill>
                  <a:srgbClr val="2D5357"/>
                </a:solidFill>
                <a:latin typeface="Aptos"/>
              </a:rPr>
              <a:t>,0 %</a:t>
            </a:r>
            <a:endParaRPr lang="fr-FR" sz="1700" b="1" i="0" dirty="0">
              <a:solidFill>
                <a:srgbClr val="2D5357"/>
              </a:solidFill>
              <a:latin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00" b="1" i="0" u="none" strike="noStrike" kern="1200" cap="none" spc="0" normalizeH="0" baseline="0" noProof="0" dirty="0">
                <a:ln>
                  <a:noFill/>
                </a:ln>
                <a:solidFill>
                  <a:srgbClr val="F6E037"/>
                </a:solidFill>
                <a:effectLst/>
                <a:uLnTx/>
                <a:uFillTx/>
                <a:latin typeface="Aptos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1100" b="0" i="0" u="none" strike="noStrike" kern="1200" cap="none" spc="0" normalizeH="0" baseline="0" noProof="0" dirty="0">
                <a:ln>
                  <a:noFill/>
                </a:ln>
                <a:solidFill>
                  <a:srgbClr val="2D5357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Le tabac est responsable de 3 cancers du pancréas sur 10</a:t>
            </a:r>
          </a:p>
          <a:p>
            <a:pPr algn="ctr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endParaRPr sz="1700" b="1" i="0" dirty="0">
              <a:solidFill>
                <a:srgbClr val="47B4AA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629265"/>
            <a:ext cx="10332720" cy="37824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 dirty="0">
                <a:solidFill>
                  <a:srgbClr val="254F52"/>
                </a:solidFill>
                <a:latin typeface="Aptos"/>
              </a:rPr>
              <a:t>Ouverture :</a:t>
            </a:r>
            <a:r>
              <a:rPr lang="fr-FR" sz="2450" b="1" i="0" dirty="0">
                <a:solidFill>
                  <a:srgbClr val="254F52"/>
                </a:solidFill>
                <a:latin typeface="Aptos"/>
              </a:rPr>
              <a:t> distinction produits nicotinés et substituts nicotiniques </a:t>
            </a:r>
            <a:endParaRPr sz="245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932688" y="1810512"/>
            <a:ext cx="5056632" cy="3127248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096000" y="1725158"/>
            <a:ext cx="5056632" cy="3127248"/>
          </a:xfrm>
          <a:prstGeom prst="roundRect">
            <a:avLst>
              <a:gd name="adj" fmla="val 12000"/>
            </a:avLst>
          </a:prstGeom>
          <a:solidFill>
            <a:srgbClr val="F0F6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79576" y="2107579"/>
            <a:ext cx="4617720" cy="59458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900" b="1" i="0" dirty="0">
                <a:solidFill>
                  <a:srgbClr val="254F52"/>
                </a:solidFill>
                <a:latin typeface="Aptos"/>
              </a:rPr>
              <a:t>Principe : interdiction des </a:t>
            </a:r>
            <a:r>
              <a:rPr lang="fr-FR" sz="1900" b="1" dirty="0">
                <a:solidFill>
                  <a:srgbClr val="254F52"/>
                </a:solidFill>
                <a:latin typeface="Aptos"/>
              </a:rPr>
              <a:t>p</a:t>
            </a:r>
            <a:r>
              <a:rPr sz="1900" b="1" i="0" dirty="0" err="1">
                <a:solidFill>
                  <a:srgbClr val="254F52"/>
                </a:solidFill>
                <a:latin typeface="Aptos"/>
              </a:rPr>
              <a:t>roduits</a:t>
            </a:r>
            <a:r>
              <a:rPr sz="19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254F52"/>
                </a:solidFill>
                <a:latin typeface="Aptos"/>
              </a:rPr>
              <a:t>nicotinés</a:t>
            </a:r>
            <a:r>
              <a:rPr sz="1900" b="1" i="0" dirty="0">
                <a:solidFill>
                  <a:srgbClr val="254F52"/>
                </a:solidFill>
                <a:latin typeface="Aptos"/>
              </a:rPr>
              <a:t> </a:t>
            </a:r>
            <a:r>
              <a:rPr sz="1900" b="1" i="0" dirty="0" err="1">
                <a:solidFill>
                  <a:srgbClr val="254F52"/>
                </a:solidFill>
                <a:latin typeface="Aptos"/>
              </a:rPr>
              <a:t>oraux</a:t>
            </a:r>
            <a:endParaRPr sz="190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97864" y="2898648"/>
            <a:ext cx="4489704" cy="75430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i="0" u="sng" dirty="0" err="1">
                <a:solidFill>
                  <a:srgbClr val="3F3F3E"/>
                </a:solidFill>
                <a:latin typeface="Aptos"/>
              </a:rPr>
              <a:t>Depuis</a:t>
            </a:r>
            <a:r>
              <a:rPr sz="1600" b="0" i="0" u="sng" dirty="0">
                <a:solidFill>
                  <a:srgbClr val="3F3F3E"/>
                </a:solidFill>
                <a:latin typeface="Aptos"/>
              </a:rPr>
              <a:t> le 1er </a:t>
            </a:r>
            <a:r>
              <a:rPr sz="1600" b="0" i="0" u="sng" dirty="0" err="1">
                <a:solidFill>
                  <a:srgbClr val="3F3F3E"/>
                </a:solidFill>
                <a:latin typeface="Aptos"/>
              </a:rPr>
              <a:t>avril</a:t>
            </a:r>
            <a:r>
              <a:rPr sz="1600" b="0" i="0" u="sng" dirty="0">
                <a:solidFill>
                  <a:srgbClr val="3F3F3E"/>
                </a:solidFill>
                <a:latin typeface="Aptos"/>
              </a:rPr>
              <a:t> 2026 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: sachets (« pouches »),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bille</a:t>
            </a:r>
            <a:r>
              <a:rPr lang="fr-FR" sz="1600" b="0" i="0" dirty="0">
                <a:solidFill>
                  <a:srgbClr val="3F3F3E"/>
                </a:solidFill>
                <a:latin typeface="Aptos"/>
              </a:rPr>
              <a:t>s</a:t>
            </a:r>
            <a:r>
              <a:rPr lang="fr-FR" sz="1600" dirty="0">
                <a:solidFill>
                  <a:srgbClr val="3F3F3E"/>
                </a:solidFill>
                <a:latin typeface="Aptos"/>
              </a:rPr>
              <a:t> 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et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autres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produits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manufacturés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destinés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à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l’ingestion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</a:t>
            </a:r>
            <a:r>
              <a:rPr sz="1600" b="0" i="0" dirty="0" err="1">
                <a:solidFill>
                  <a:srgbClr val="3F3F3E"/>
                </a:solidFill>
                <a:latin typeface="Aptos"/>
              </a:rPr>
              <a:t>ou</a:t>
            </a:r>
            <a:r>
              <a:rPr sz="1600" b="0" i="0" dirty="0">
                <a:solidFill>
                  <a:srgbClr val="3F3F3E"/>
                </a:solidFill>
                <a:latin typeface="Aptos"/>
              </a:rPr>
              <a:t> absorption de nicotine</a:t>
            </a:r>
            <a:r>
              <a:rPr lang="fr-FR" sz="1600" b="0" i="0" dirty="0">
                <a:solidFill>
                  <a:srgbClr val="3F3F3E"/>
                </a:solidFill>
                <a:latin typeface="Aptos"/>
              </a:rPr>
              <a:t>.</a:t>
            </a:r>
            <a:endParaRPr sz="1600" b="0" i="0" dirty="0">
              <a:solidFill>
                <a:srgbClr val="3F3F3E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431280" y="2111458"/>
            <a:ext cx="4581144" cy="29341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lang="fr-FR" sz="1900" b="1" i="0" dirty="0">
                <a:solidFill>
                  <a:srgbClr val="254F52"/>
                </a:solidFill>
                <a:latin typeface="Aptos"/>
              </a:rPr>
              <a:t>Exception d’autorisation pour : </a:t>
            </a:r>
            <a:endParaRPr sz="1900" b="1" i="0" dirty="0">
              <a:solidFill>
                <a:srgbClr val="254F52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19088" y="2702165"/>
            <a:ext cx="4517136" cy="123110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1600" u="sng" dirty="0">
                <a:solidFill>
                  <a:srgbClr val="3F3F3E"/>
                </a:solidFill>
                <a:latin typeface="Aptos" panose="020B0004020202020204" pitchFamily="34" charset="0"/>
              </a:rPr>
              <a:t>Les substituts nicotiniques </a:t>
            </a:r>
            <a:r>
              <a:rPr lang="fr-FR" sz="1600" dirty="0">
                <a:solidFill>
                  <a:srgbClr val="3F3F3E"/>
                </a:solidFill>
                <a:latin typeface="Aptos" panose="020B0004020202020204" pitchFamily="34" charset="0"/>
              </a:rPr>
              <a:t>= l</a:t>
            </a:r>
            <a:r>
              <a:rPr lang="fr-FR" sz="1600" b="0" i="0" dirty="0">
                <a:solidFill>
                  <a:srgbClr val="3F3F3E"/>
                </a:solidFill>
                <a:effectLst/>
                <a:latin typeface="Aptos" panose="020B0004020202020204" pitchFamily="34" charset="0"/>
              </a:rPr>
              <a:t>es médicaments et dispositifs médicaux utilisés dans le cadre d’un sevrage tabagique (gommes pharmaceutiques, spray,  </a:t>
            </a:r>
            <a:r>
              <a:rPr lang="fr-FR" sz="1600" b="0" i="0" dirty="0" err="1">
                <a:solidFill>
                  <a:srgbClr val="3F3F3E"/>
                </a:solidFill>
                <a:effectLst/>
                <a:latin typeface="Aptos" panose="020B0004020202020204" pitchFamily="34" charset="0"/>
              </a:rPr>
              <a:t>pastilles,etc</a:t>
            </a:r>
            <a:r>
              <a:rPr lang="fr-FR" sz="1600" b="0" i="0" dirty="0">
                <a:solidFill>
                  <a:srgbClr val="3F3F3E"/>
                </a:solidFill>
                <a:effectLst/>
                <a:latin typeface="Aptos" panose="020B0004020202020204" pitchFamily="34" charset="0"/>
              </a:rPr>
              <a:t>.).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fr-FR" sz="1600" u="sng" dirty="0">
                <a:solidFill>
                  <a:srgbClr val="3F3F3E"/>
                </a:solidFill>
                <a:latin typeface="Aptos" panose="020B0004020202020204" pitchFamily="34" charset="0"/>
              </a:rPr>
              <a:t>Le tabac à chiquer </a:t>
            </a:r>
            <a:endParaRPr lang="fr-FR" sz="1600" b="0" i="0" u="sng" dirty="0">
              <a:solidFill>
                <a:srgbClr val="3F3F3E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Droit en vigueur depuis le 1er avril 2026 · France · Exceptions : notamment médicaments, dispositifs médicaux et tabacs à chiquer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 Légifrance, article R5132-45 du Code de la santé publique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83112" y="219456"/>
            <a:ext cx="704088" cy="64922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94944" y="438912"/>
            <a:ext cx="109728" cy="576072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320040"/>
            <a:ext cx="9326880" cy="2103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019" b="1" i="0">
                <a:solidFill>
                  <a:srgbClr val="276279"/>
                </a:solidFill>
                <a:latin typeface="Aptos"/>
              </a:rPr>
              <a:t>REPÈRES DE VÉRIFICATION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557784"/>
            <a:ext cx="10332720" cy="52120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2450" b="1" i="0">
                <a:solidFill>
                  <a:srgbClr val="254F52"/>
                </a:solidFill>
                <a:latin typeface="Aptos"/>
              </a:rPr>
              <a:t>Sources : accès direct aux documents de référence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905256" y="1170432"/>
            <a:ext cx="10424160" cy="22860"/>
          </a:xfrm>
          <a:prstGeom prst="rect">
            <a:avLst/>
          </a:prstGeom>
          <a:solidFill>
            <a:srgbClr val="DCED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23544" y="1252728"/>
            <a:ext cx="10241280" cy="3566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5B6669"/>
                </a:solidFill>
                <a:latin typeface="Aptos"/>
              </a:rPr>
              <a:t>Douze références cliquables ; liens complets, périmètres et dates dans le tableau de vérification.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3232" y="6053328"/>
            <a:ext cx="10771632" cy="4389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713232" y="6053328"/>
            <a:ext cx="10771632" cy="16459"/>
          </a:xfrm>
          <a:prstGeom prst="rect">
            <a:avLst/>
          </a:prstGeom>
          <a:solidFill>
            <a:srgbClr val="47B4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804672" y="6080760"/>
            <a:ext cx="10607040" cy="1737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i="0">
                <a:solidFill>
                  <a:srgbClr val="5B6669"/>
                </a:solidFill>
                <a:latin typeface="Aptos"/>
              </a:rPr>
              <a:t>Sources nationales, régionales, réglementaires et aides à l’arrêt · Cliquer sur chaque intitulé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4672" y="6281928"/>
            <a:ext cx="10561320" cy="1645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3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276279"/>
                </a:solidFill>
                <a:latin typeface="Aptos"/>
                <a:hlinkClick r:id="rId4"/>
              </a:rPr>
              <a:t>SOURCE ↗ Assurance Maladie : remboursement des substituts nicotiniques (04/12/2025)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14400" y="1783080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1024128" y="1865376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499616" y="1879092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5"/>
              </a:rPr>
              <a:t>Baromètre national 2024 · SPF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914400" y="2455164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1024128" y="2537460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499616" y="2551176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6"/>
              </a:rPr>
              <a:t>EnCLASS 2024 et vapotage · OFDT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4400" y="3127248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1024128" y="3209544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499616" y="3223260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7"/>
              </a:rPr>
              <a:t>ESCAPAD 2022 · OFDT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14400" y="3799332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1024128" y="3881628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499616" y="3895344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8"/>
              </a:rPr>
              <a:t>Baromètre Bretagne 2024 · SPF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914400" y="4471416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1024128" y="4553712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05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499616" y="4567428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9"/>
              </a:rPr>
              <a:t>Mortalité liée au tabac (2023) · SPF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14400" y="5143500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1024128" y="5225796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499616" y="5239512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0"/>
              </a:rPr>
              <a:t>Cancers et tabagisme · INCa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6400800" y="1783080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TextBox 57"/>
          <p:cNvSpPr txBox="1"/>
          <p:nvPr/>
        </p:nvSpPr>
        <p:spPr>
          <a:xfrm>
            <a:off x="6510528" y="1865376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07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986016" y="1879092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1"/>
              </a:rPr>
              <a:t>Incidence 2015 · Panorama 2025 · INCa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6400800" y="2455164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TextBox 60"/>
          <p:cNvSpPr txBox="1"/>
          <p:nvPr/>
        </p:nvSpPr>
        <p:spPr>
          <a:xfrm>
            <a:off x="6510528" y="2537460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08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986016" y="2551176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2"/>
              </a:rPr>
              <a:t>Produits nicotinés · Légifrance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6400800" y="3127248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510528" y="3209544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09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986016" y="3223260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4"/>
              </a:rPr>
              <a:t>Substituts nicotiniques · Ameli 2025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6400800" y="3799332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6510528" y="3881628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10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986016" y="3895344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3"/>
              </a:rPr>
              <a:t>Recul du tabagisme · SPF 2025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400800" y="4471416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6510528" y="4553712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11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986016" y="4567428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4"/>
              </a:rPr>
              <a:t>Ventes et prix du tabac · OFDT 2025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400800" y="5143500"/>
            <a:ext cx="5129784" cy="562356"/>
          </a:xfrm>
          <a:prstGeom prst="roundRect">
            <a:avLst/>
          </a:prstGeom>
          <a:solidFill>
            <a:srgbClr val="EFF5F5"/>
          </a:solidFill>
          <a:ln w="8255">
            <a:solidFill>
              <a:srgbClr val="D4E7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6510528" y="5225796"/>
            <a:ext cx="420624" cy="365760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300" b="1">
                <a:solidFill>
                  <a:srgbClr val="42B1A8"/>
                </a:solidFill>
                <a:latin typeface="Arial"/>
              </a:rPr>
              <a:t>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6986016" y="5239512"/>
            <a:ext cx="4370832" cy="347472"/>
          </a:xfrm>
          <a:prstGeom prst="rect">
            <a:avLst/>
          </a:prstGeom>
          <a:noFill/>
        </p:spPr>
        <p:txBody>
          <a:bodyPr wrap="none" lIns="9144" tIns="0" rIns="9144" bIns="0" anchor="ctr">
            <a:spAutoFit/>
          </a:bodyPr>
          <a:lstStyle/>
          <a:p>
            <a:r>
              <a:rPr sz="1040" b="1" u="sng">
                <a:solidFill>
                  <a:srgbClr val="298B88"/>
                </a:solidFill>
                <a:latin typeface="Arial"/>
                <a:hlinkClick r:id="rId15"/>
              </a:rPr>
              <a:t>Mois sans tabac · Évaluation BEH 2021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UVERTURE">
  <a:themeElements>
    <a:clrScheme name="Association Addictions France">
      <a:dk1>
        <a:srgbClr val="515151"/>
      </a:dk1>
      <a:lt1>
        <a:srgbClr val="515151"/>
      </a:lt1>
      <a:dk2>
        <a:srgbClr val="FFFFFF"/>
      </a:dk2>
      <a:lt2>
        <a:srgbClr val="FFFFFF"/>
      </a:lt2>
      <a:accent1>
        <a:srgbClr val="515151"/>
      </a:accent1>
      <a:accent2>
        <a:srgbClr val="90C2E5"/>
      </a:accent2>
      <a:accent3>
        <a:srgbClr val="91C4BE"/>
      </a:accent3>
      <a:accent4>
        <a:srgbClr val="E4B2BF"/>
      </a:accent4>
      <a:accent5>
        <a:srgbClr val="EEE757"/>
      </a:accent5>
      <a:accent6>
        <a:srgbClr val="2D5357"/>
      </a:accent6>
      <a:hlink>
        <a:srgbClr val="59A69D"/>
      </a:hlink>
      <a:folHlink>
        <a:srgbClr val="C96680"/>
      </a:folHlink>
    </a:clrScheme>
    <a:fontScheme name="Sansation">
      <a:majorFont>
        <a:latin typeface="Sansation"/>
        <a:ea typeface=""/>
        <a:cs typeface=""/>
      </a:majorFont>
      <a:minorFont>
        <a:latin typeface="Sansatio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9887f3-d86a-45a8-ac8a-1b12f1a7e37b">
      <Terms xmlns="http://schemas.microsoft.com/office/infopath/2007/PartnerControls"/>
    </lcf76f155ced4ddcb4097134ff3c332f>
    <TaxCatchAll xmlns="50b7203d-243b-4f73-91f6-0a5d80a0637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2951B537A36945988AF19E2E9ECDB6" ma:contentTypeVersion="19" ma:contentTypeDescription="Crée un document." ma:contentTypeScope="" ma:versionID="dc76446b4b906d6f9a261622df7febc1">
  <xsd:schema xmlns:xsd="http://www.w3.org/2001/XMLSchema" xmlns:xs="http://www.w3.org/2001/XMLSchema" xmlns:p="http://schemas.microsoft.com/office/2006/metadata/properties" xmlns:ns2="149887f3-d86a-45a8-ac8a-1b12f1a7e37b" xmlns:ns3="50b7203d-243b-4f73-91f6-0a5d80a06370" targetNamespace="http://schemas.microsoft.com/office/2006/metadata/properties" ma:root="true" ma:fieldsID="8f7682b2488878de652ccf5ee0cc26bd" ns2:_="" ns3:_="">
    <xsd:import namespace="149887f3-d86a-45a8-ac8a-1b12f1a7e37b"/>
    <xsd:import namespace="50b7203d-243b-4f73-91f6-0a5d80a063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887f3-d86a-45a8-ac8a-1b12f1a7e3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d764bb36-2b6e-4837-9d40-5eb7982c55a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b7203d-243b-4f73-91f6-0a5d80a06370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be8ec062-f2cc-43fe-afe4-03c6e8e6f3f8}" ma:internalName="TaxCatchAll" ma:showField="CatchAllData" ma:web="50b7203d-243b-4f73-91f6-0a5d80a063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5AFEF4A-2563-44BA-B9E9-67D4B6C67147}">
  <ds:schemaRefs>
    <ds:schemaRef ds:uri="http://schemas.microsoft.com/office/2006/metadata/properties"/>
    <ds:schemaRef ds:uri="http://schemas.microsoft.com/office/infopath/2007/PartnerControls"/>
    <ds:schemaRef ds:uri="149887f3-d86a-45a8-ac8a-1b12f1a7e37b"/>
    <ds:schemaRef ds:uri="50b7203d-243b-4f73-91f6-0a5d80a06370"/>
  </ds:schemaRefs>
</ds:datastoreItem>
</file>

<file path=customXml/itemProps2.xml><?xml version="1.0" encoding="utf-8"?>
<ds:datastoreItem xmlns:ds="http://schemas.openxmlformats.org/officeDocument/2006/customXml" ds:itemID="{CD478164-4D12-4C97-9BBE-4738DAA8C3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522328F-E05C-467C-B7EA-8DA2AD8768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9887f3-d86a-45a8-ac8a-1b12f1a7e37b"/>
    <ds:schemaRef ds:uri="50b7203d-243b-4f73-91f6-0a5d80a063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</TotalTime>
  <Words>2174</Words>
  <Application>Microsoft Office PowerPoint</Application>
  <PresentationFormat>Grand écran</PresentationFormat>
  <Paragraphs>305</Paragraphs>
  <Slides>22</Slides>
  <Notes>17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9" baseType="lpstr">
      <vt:lpstr>-apple-system-body</vt:lpstr>
      <vt:lpstr>Aptos</vt:lpstr>
      <vt:lpstr>Arial</vt:lpstr>
      <vt:lpstr>Calibri</vt:lpstr>
      <vt:lpstr>Sansation</vt:lpstr>
      <vt:lpstr>Sansation Light</vt:lpstr>
      <vt:lpstr>COUVERTURE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SN - Blondeau Karine</dc:creator>
  <cp:lastModifiedBy>LEMAIRE Manon</cp:lastModifiedBy>
  <cp:revision>47</cp:revision>
  <dcterms:created xsi:type="dcterms:W3CDTF">2016-06-10T13:29:50Z</dcterms:created>
  <dcterms:modified xsi:type="dcterms:W3CDTF">2026-11-04T10:03:14Z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0x010100C82951B537A36945988AF19E2E9ECDB6</vt:lpwstr>
  </property>
</Properties>
</file>